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67" r:id="rId3"/>
    <p:sldId id="260" r:id="rId4"/>
    <p:sldId id="259" r:id="rId5"/>
    <p:sldId id="269" r:id="rId6"/>
    <p:sldId id="282" r:id="rId7"/>
    <p:sldId id="283" r:id="rId8"/>
    <p:sldId id="285" r:id="rId9"/>
    <p:sldId id="272" r:id="rId10"/>
    <p:sldId id="273" r:id="rId11"/>
    <p:sldId id="262" r:id="rId12"/>
    <p:sldId id="263" r:id="rId13"/>
    <p:sldId id="264" r:id="rId14"/>
    <p:sldId id="265" r:id="rId15"/>
    <p:sldId id="266" r:id="rId16"/>
    <p:sldId id="268" r:id="rId17"/>
    <p:sldId id="270" r:id="rId18"/>
    <p:sldId id="271" r:id="rId19"/>
    <p:sldId id="261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8288000" cy="10287000"/>
  <p:notesSz cx="6858000" cy="9144000"/>
  <p:embeddedFontLst>
    <p:embeddedFont>
      <p:font typeface="Aileron Heavy" panose="020B0604020202020204" charset="0"/>
      <p:regular r:id="rId29"/>
    </p:embeddedFont>
    <p:embeddedFont>
      <p:font typeface="Alegreya Bold" panose="020B0604020202020204" charset="0"/>
      <p:regular r:id="rId30"/>
    </p:embeddedFont>
    <p:embeddedFont>
      <p:font typeface="Barlow SemiCondensed Bold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nva Sans" panose="020B0604020202020204" charset="0"/>
      <p:regular r:id="rId36"/>
    </p:embeddedFont>
    <p:embeddedFont>
      <p:font typeface="Canva Sans Bold" panose="020B0604020202020204" charset="0"/>
      <p:regular r:id="rId37"/>
    </p:embeddedFont>
    <p:embeddedFont>
      <p:font typeface="Garet" panose="020B0604020202020204" charset="0"/>
      <p:regular r:id="rId38"/>
    </p:embeddedFont>
    <p:embeddedFont>
      <p:font typeface="Garet Bold" panose="020B0604020202020204" charset="0"/>
      <p:regular r:id="rId39"/>
    </p:embeddedFont>
    <p:embeddedFont>
      <p:font typeface="Inter" panose="020B0604020202020204" charset="0"/>
      <p:regular r:id="rId40"/>
    </p:embeddedFont>
    <p:embeddedFont>
      <p:font typeface="Inter Bold" panose="020B0604020202020204" charset="0"/>
      <p:regular r:id="rId41"/>
    </p:embeddedFont>
    <p:embeddedFont>
      <p:font typeface="Inter Italics" panose="020B0604020202020204" charset="0"/>
      <p:regular r:id="rId42"/>
    </p:embeddedFont>
    <p:embeddedFont>
      <p:font typeface="Open Sans Light" panose="020B0306030504020204" pitchFamily="34" charset="0"/>
      <p:regular r:id="rId43"/>
      <p:italic r:id="rId44"/>
    </p:embeddedFont>
    <p:embeddedFont>
      <p:font typeface="Ramabhadra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C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22" autoAdjust="0"/>
  </p:normalViewPr>
  <p:slideViewPr>
    <p:cSldViewPr>
      <p:cViewPr varScale="1">
        <p:scale>
          <a:sx n="52" d="100"/>
          <a:sy n="52" d="100"/>
        </p:scale>
        <p:origin x="8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822F3-4827-47E4-A3A4-0769C60EA4C9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6E0F9-FCA1-4E13-8688-D519B1E03A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5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Interactive, please shout out, ask questions in the chat – I’d love to know before we begin, what you’d like to know and then I can tailor what I cover.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6E0F9-FCA1-4E13-8688-D519B1E03A2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156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6E0F9-FCA1-4E13-8688-D519B1E03A2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76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4A98"/>
                </a:solidFill>
                <a:latin typeface="Ramabhadra"/>
              </a:rPr>
              <a:t>Purpose - </a:t>
            </a:r>
            <a:r>
              <a:rPr lang="en-US" sz="1200" dirty="0">
                <a:solidFill>
                  <a:srgbClr val="0BBF99"/>
                </a:solidFill>
                <a:latin typeface="Inter"/>
              </a:rPr>
              <a:t>Why it matters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4A98"/>
              </a:solidFill>
              <a:latin typeface="Ramabhad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4F4F4"/>
                </a:solidFill>
                <a:latin typeface="Inter"/>
              </a:rPr>
              <a:t>Gap in the Literature - no empirical research existed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4F4F4"/>
                </a:solidFill>
                <a:latin typeface="Inter"/>
              </a:rPr>
              <a:t>Impact of the phenomena - Brain scans, statistics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4F4F4"/>
                </a:solidFill>
                <a:latin typeface="Inter"/>
              </a:rPr>
              <a:t>To help other coaches to avoid, navigate &amp;/or recover from Compassion Fatigue and/or Burnout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4F4F4"/>
                </a:solidFill>
                <a:latin typeface="Inter"/>
              </a:rPr>
              <a:t>To highlight both the risk and protective factors to the wider coaching profession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4F4F4"/>
              </a:solidFill>
              <a:latin typeface="Inte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4A98"/>
              </a:solidFill>
              <a:latin typeface="Ramabhadra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6E0F9-FCA1-4E13-8688-D519B1E03A2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91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34" Type="http://schemas.openxmlformats.org/officeDocument/2006/relationships/image" Target="../media/image10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33" Type="http://schemas.openxmlformats.org/officeDocument/2006/relationships/image" Target="../media/image45.sv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5.svg"/><Relationship Id="rId28" Type="http://schemas.openxmlformats.org/officeDocument/2006/relationships/image" Target="../media/image40.pn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31" Type="http://schemas.openxmlformats.org/officeDocument/2006/relationships/image" Target="../media/image43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svg"/><Relationship Id="rId30" Type="http://schemas.openxmlformats.org/officeDocument/2006/relationships/image" Target="../media/image42.png"/><Relationship Id="rId35" Type="http://schemas.openxmlformats.org/officeDocument/2006/relationships/image" Target="../media/image46.png"/><Relationship Id="rId8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gif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10.png"/><Relationship Id="rId16" Type="http://schemas.openxmlformats.org/officeDocument/2006/relationships/hyperlink" Target="https://proqol.org/proqol-health-measur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10.png"/><Relationship Id="rId7" Type="http://schemas.openxmlformats.org/officeDocument/2006/relationships/image" Target="../media/image78.png"/><Relationship Id="rId2" Type="http://schemas.openxmlformats.org/officeDocument/2006/relationships/hyperlink" Target="http://marianrosefield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hyperlink" Target="https://www.linkedin.com/in/marianrosefield" TargetMode="External"/><Relationship Id="rId9" Type="http://schemas.openxmlformats.org/officeDocument/2006/relationships/hyperlink" Target="https://www.linkedin.com/in/marianrosefield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hyperlink" Target="https://proqol.org/proqol-health-measure" TargetMode="External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2.svg"/><Relationship Id="rId5" Type="http://schemas.openxmlformats.org/officeDocument/2006/relationships/image" Target="../media/image96.sv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gif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gif"/><Relationship Id="rId11" Type="http://schemas.openxmlformats.org/officeDocument/2006/relationships/image" Target="../media/image113.svg"/><Relationship Id="rId5" Type="http://schemas.openxmlformats.org/officeDocument/2006/relationships/image" Target="../media/image107.gif"/><Relationship Id="rId10" Type="http://schemas.openxmlformats.org/officeDocument/2006/relationships/image" Target="../media/image112.png"/><Relationship Id="rId4" Type="http://schemas.openxmlformats.org/officeDocument/2006/relationships/image" Target="../media/image106.svg"/><Relationship Id="rId9" Type="http://schemas.openxmlformats.org/officeDocument/2006/relationships/image" Target="../media/image1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0698" y="666065"/>
            <a:ext cx="13258704" cy="1435326"/>
            <a:chOff x="0" y="0"/>
            <a:chExt cx="17678271" cy="191376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913768" cy="191376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960360" y="431017"/>
              <a:ext cx="14717912" cy="966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135"/>
                </a:lnSpc>
              </a:pPr>
              <a:r>
                <a:rPr lang="en-US" sz="4382" dirty="0">
                  <a:solidFill>
                    <a:srgbClr val="0BBF99"/>
                  </a:solidFill>
                  <a:latin typeface="Inter"/>
                </a:rPr>
                <a:t>   </a:t>
              </a:r>
              <a:r>
                <a:rPr lang="en-US" sz="4382" dirty="0">
                  <a:solidFill>
                    <a:srgbClr val="36C878"/>
                  </a:solidFill>
                  <a:latin typeface="Inter"/>
                </a:rPr>
                <a:t>LOST THE BOUNCE IN YOUR BUNGEE?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596516" y="5143500"/>
            <a:ext cx="4691484" cy="3178151"/>
            <a:chOff x="0" y="0"/>
            <a:chExt cx="6255312" cy="4237534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6255312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59"/>
                </a:lnSpc>
              </a:pPr>
              <a:endParaRPr lang="en-US" sz="3799" dirty="0">
                <a:solidFill>
                  <a:srgbClr val="004A98"/>
                </a:solidFill>
                <a:latin typeface="Ramabhadra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953564"/>
              <a:ext cx="6255312" cy="55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765729"/>
              <a:ext cx="6255312" cy="471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8175" y="466163"/>
            <a:ext cx="1920369" cy="17695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629" y="558824"/>
            <a:ext cx="2648661" cy="160244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6477000" y="5235071"/>
            <a:ext cx="3086100" cy="326692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940"/>
              </a:lnSpc>
            </a:pPr>
            <a:endParaRPr/>
          </a:p>
        </p:txBody>
      </p:sp>
      <p:sp>
        <p:nvSpPr>
          <p:cNvPr id="16" name="TextBox 16"/>
          <p:cNvSpPr txBox="1"/>
          <p:nvPr/>
        </p:nvSpPr>
        <p:spPr>
          <a:xfrm>
            <a:off x="685629" y="2940126"/>
            <a:ext cx="16731589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83"/>
              </a:lnSpc>
            </a:pPr>
            <a:r>
              <a:rPr lang="en-US" sz="6486" dirty="0">
                <a:solidFill>
                  <a:srgbClr val="002060"/>
                </a:solidFill>
                <a:latin typeface="Ramabhadra"/>
              </a:rPr>
              <a:t>A Grounded Theory Study into Compassion Fatigue and Burnout in the Coaching Profession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477000" y="8028350"/>
            <a:ext cx="1475203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83"/>
              </a:lnSpc>
            </a:pPr>
            <a:r>
              <a:rPr lang="en-US" sz="5486" dirty="0">
                <a:solidFill>
                  <a:srgbClr val="002060"/>
                </a:solidFill>
                <a:latin typeface="Ramabhadra"/>
              </a:rPr>
              <a:t>Coaching Psychology </a:t>
            </a:r>
          </a:p>
          <a:p>
            <a:pPr>
              <a:lnSpc>
                <a:spcPts val="6583"/>
              </a:lnSpc>
            </a:pPr>
            <a:r>
              <a:rPr lang="en-US" sz="5486" dirty="0">
                <a:solidFill>
                  <a:srgbClr val="002060"/>
                </a:solidFill>
                <a:latin typeface="Ramabhadra"/>
              </a:rPr>
              <a:t>Conference 8</a:t>
            </a:r>
            <a:r>
              <a:rPr lang="en-US" sz="5486" baseline="30000" dirty="0">
                <a:solidFill>
                  <a:srgbClr val="002060"/>
                </a:solidFill>
                <a:latin typeface="Ramabhadra"/>
              </a:rPr>
              <a:t>th</a:t>
            </a:r>
            <a:r>
              <a:rPr lang="en-US" sz="5486" dirty="0">
                <a:solidFill>
                  <a:srgbClr val="002060"/>
                </a:solidFill>
                <a:latin typeface="Ramabhadra"/>
              </a:rPr>
              <a:t> &amp; 9</a:t>
            </a:r>
            <a:r>
              <a:rPr lang="en-US" sz="5486" baseline="30000" dirty="0">
                <a:solidFill>
                  <a:srgbClr val="002060"/>
                </a:solidFill>
                <a:latin typeface="Ramabhadra"/>
              </a:rPr>
              <a:t>th</a:t>
            </a:r>
            <a:r>
              <a:rPr lang="en-US" sz="5486" dirty="0">
                <a:solidFill>
                  <a:srgbClr val="002060"/>
                </a:solidFill>
                <a:latin typeface="Ramabhadra"/>
              </a:rPr>
              <a:t> June 2023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97495" y="6005434"/>
            <a:ext cx="14919133" cy="714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23"/>
              </a:lnSpc>
            </a:pPr>
            <a:r>
              <a:rPr lang="en-US" sz="4686" dirty="0">
                <a:solidFill>
                  <a:srgbClr val="36C878"/>
                </a:solidFill>
                <a:latin typeface="Inter"/>
              </a:rPr>
              <a:t>Rosefield, M. (2023)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6F27F0-E20D-6760-1F41-7F5D95677CC0}"/>
              </a:ext>
            </a:extLst>
          </p:cNvPr>
          <p:cNvSpPr txBox="1"/>
          <p:nvPr/>
        </p:nvSpPr>
        <p:spPr>
          <a:xfrm>
            <a:off x="6629400" y="4612538"/>
            <a:ext cx="13461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26" name="Picture 25" descr="A picture containing text, font, graphics, illustration&#10;&#10;Description automatically generated">
            <a:extLst>
              <a:ext uri="{FF2B5EF4-FFF2-40B4-BE49-F238E27FC236}">
                <a16:creationId xmlns:a16="http://schemas.microsoft.com/office/drawing/2014/main" id="{DEC49793-2C43-2718-CFAA-EA2F35C461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8223"/>
            <a:ext cx="5486398" cy="2743199"/>
          </a:xfrm>
          <a:prstGeom prst="rect">
            <a:avLst/>
          </a:prstGeom>
        </p:spPr>
      </p:pic>
      <p:pic>
        <p:nvPicPr>
          <p:cNvPr id="12" name="Picture 11" descr="A picture containing human face, person, smile, glasses&#10;&#10;Description automatically generated">
            <a:extLst>
              <a:ext uri="{FF2B5EF4-FFF2-40B4-BE49-F238E27FC236}">
                <a16:creationId xmlns:a16="http://schemas.microsoft.com/office/drawing/2014/main" id="{86388636-F071-C483-374E-B6D56DCCB1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20146"/>
          <a:stretch/>
        </p:blipFill>
        <p:spPr>
          <a:xfrm>
            <a:off x="16418011" y="-36228"/>
            <a:ext cx="1869989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880170" y="6460128"/>
            <a:ext cx="3941583" cy="2798172"/>
            <a:chOff x="0" y="0"/>
            <a:chExt cx="5255444" cy="3730896"/>
          </a:xfrm>
        </p:grpSpPr>
        <p:sp>
          <p:nvSpPr>
            <p:cNvPr id="5" name="TextBox 5"/>
            <p:cNvSpPr txBox="1"/>
            <p:nvPr/>
          </p:nvSpPr>
          <p:spPr>
            <a:xfrm>
              <a:off x="0" y="9525"/>
              <a:ext cx="5255444" cy="260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99"/>
                </a:lnSpc>
              </a:pPr>
              <a:r>
                <a:rPr lang="en-US" sz="6499">
                  <a:solidFill>
                    <a:srgbClr val="0BBF99"/>
                  </a:solidFill>
                  <a:latin typeface="Ramabhadra"/>
                </a:rPr>
                <a:t>Recovery</a:t>
              </a:r>
            </a:p>
            <a:p>
              <a:pPr algn="l">
                <a:lnSpc>
                  <a:spcPts val="7799"/>
                </a:lnSpc>
              </a:pPr>
              <a:endParaRPr lang="en-US" sz="6499">
                <a:solidFill>
                  <a:srgbClr val="0BBF99"/>
                </a:solidFill>
                <a:latin typeface="Ramabhadra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088911"/>
              <a:ext cx="5255444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endParaRPr/>
            </a:p>
          </p:txBody>
        </p: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04805EEC-0715-3F82-5435-8A05ABE4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66" t="30622" r="8371" b="10718"/>
          <a:stretch>
            <a:fillRect/>
          </a:stretch>
        </p:blipFill>
        <p:spPr>
          <a:xfrm rot="-5400000">
            <a:off x="-2070308" y="2159482"/>
            <a:ext cx="5130526" cy="8375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489026" flipV="1">
            <a:off x="9998453" y="4535685"/>
            <a:ext cx="3380166" cy="358206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079422">
            <a:off x="8549381" y="3076059"/>
            <a:ext cx="2741985" cy="29057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18917" y="4230033"/>
            <a:ext cx="847744" cy="847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244595" y="4628174"/>
            <a:ext cx="847744" cy="8477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41303" y="2808909"/>
            <a:ext cx="598079" cy="5980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668467" y="2600748"/>
            <a:ext cx="462152" cy="4621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578765" y="2545309"/>
            <a:ext cx="337202" cy="3372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51403" y="3975947"/>
            <a:ext cx="464564" cy="4645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91450" y="2796245"/>
            <a:ext cx="1977017" cy="19770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82583" y="5719396"/>
            <a:ext cx="1302771" cy="130277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71808" y="4811223"/>
            <a:ext cx="982385" cy="98238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246525" y="4305470"/>
            <a:ext cx="1794950" cy="17949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29874">
            <a:off x="2531739" y="5964066"/>
            <a:ext cx="3151641" cy="33398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644371" flipH="1">
            <a:off x="4404605" y="4252169"/>
            <a:ext cx="2921410" cy="309590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225693" y="6916414"/>
            <a:ext cx="1157641" cy="115764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14638" y="6706829"/>
            <a:ext cx="589296" cy="58929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779500" y="6603063"/>
            <a:ext cx="935312" cy="9353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676360" y="7367081"/>
            <a:ext cx="1413950" cy="141395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103742" y="4360215"/>
            <a:ext cx="535918" cy="53591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212368" y="4753142"/>
            <a:ext cx="574507" cy="5745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454902" y="6082006"/>
            <a:ext cx="919471" cy="9194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3499622" y="5157431"/>
            <a:ext cx="1384310" cy="138431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6033069" y="7723790"/>
            <a:ext cx="700531" cy="70053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rot="60719">
            <a:off x="3702799" y="5325767"/>
            <a:ext cx="977956" cy="99239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2085290" y="3265182"/>
            <a:ext cx="1189338" cy="96485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8432202" y="4533461"/>
            <a:ext cx="1393149" cy="137541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865072" y="4773262"/>
            <a:ext cx="588219" cy="77769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34"/>
          <a:srcRect r="9324"/>
          <a:stretch>
            <a:fillRect/>
          </a:stretch>
        </p:blipFill>
        <p:spPr>
          <a:xfrm>
            <a:off x="0" y="0"/>
            <a:ext cx="7751321" cy="1947421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17259301" y="9709487"/>
            <a:ext cx="406812" cy="40681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1915967" y="6005785"/>
            <a:ext cx="6626306" cy="4298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 spc="55" dirty="0">
                <a:solidFill>
                  <a:srgbClr val="8FD8C6"/>
                </a:solidFill>
                <a:latin typeface="Alegreya Bold"/>
              </a:rPr>
              <a:t>I</a:t>
            </a:r>
            <a:r>
              <a:rPr lang="en-US" sz="5500" spc="55" dirty="0">
                <a:solidFill>
                  <a:srgbClr val="F18C8C"/>
                </a:solidFill>
                <a:latin typeface="Alegreya Bold"/>
              </a:rPr>
              <a:t>N</a:t>
            </a:r>
            <a:r>
              <a:rPr lang="en-US" sz="5500" spc="55" dirty="0">
                <a:solidFill>
                  <a:srgbClr val="F7B4B2"/>
                </a:solidFill>
                <a:latin typeface="Alegreya Bold"/>
              </a:rPr>
              <a:t>R</a:t>
            </a:r>
            <a:r>
              <a:rPr lang="en-US" sz="5500" spc="55" dirty="0">
                <a:solidFill>
                  <a:srgbClr val="24AF85"/>
                </a:solidFill>
                <a:latin typeface="Alegreya Bold"/>
              </a:rPr>
              <a:t>R</a:t>
            </a:r>
            <a:r>
              <a:rPr lang="en-US" sz="5500" spc="55" dirty="0">
                <a:solidFill>
                  <a:srgbClr val="004A98"/>
                </a:solidFill>
                <a:latin typeface="Alegreya Bold"/>
              </a:rPr>
              <a:t> Model </a:t>
            </a:r>
          </a:p>
          <a:p>
            <a:pPr algn="ctr">
              <a:lnSpc>
                <a:spcPts val="5500"/>
              </a:lnSpc>
            </a:pPr>
            <a:r>
              <a:rPr lang="en-US" sz="5500" spc="55" dirty="0">
                <a:solidFill>
                  <a:srgbClr val="004A98"/>
                </a:solidFill>
                <a:latin typeface="Alegreya Bold"/>
              </a:rPr>
              <a:t>of </a:t>
            </a:r>
          </a:p>
          <a:p>
            <a:pPr algn="ctr">
              <a:lnSpc>
                <a:spcPts val="7560"/>
              </a:lnSpc>
            </a:pPr>
            <a:r>
              <a:rPr lang="en-US" sz="5400" spc="54" dirty="0">
                <a:solidFill>
                  <a:srgbClr val="004A98"/>
                </a:solidFill>
                <a:latin typeface="Alegreya Bold"/>
              </a:rPr>
              <a:t>Compassion Fatigue </a:t>
            </a:r>
          </a:p>
          <a:p>
            <a:pPr algn="ctr">
              <a:lnSpc>
                <a:spcPts val="7560"/>
              </a:lnSpc>
            </a:pPr>
            <a:r>
              <a:rPr lang="en-US" sz="5400" spc="54" dirty="0">
                <a:solidFill>
                  <a:srgbClr val="004A98"/>
                </a:solidFill>
                <a:latin typeface="Alegreya Bold"/>
              </a:rPr>
              <a:t>&amp; Burnout </a:t>
            </a:r>
          </a:p>
          <a:p>
            <a:pPr algn="ctr">
              <a:lnSpc>
                <a:spcPts val="7560"/>
              </a:lnSpc>
            </a:pPr>
            <a:r>
              <a:rPr lang="en-US" sz="5400" spc="54" dirty="0">
                <a:solidFill>
                  <a:srgbClr val="004A98"/>
                </a:solidFill>
                <a:latin typeface="Alegreya Bold"/>
              </a:rPr>
              <a:t>in Coaches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5301" y="3177200"/>
            <a:ext cx="5082503" cy="1074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086" spc="30" dirty="0">
                <a:solidFill>
                  <a:srgbClr val="0BBF99"/>
                </a:solidFill>
                <a:latin typeface="Inter Bold"/>
              </a:rPr>
              <a:t>Ideal/Valued Self as Coach: Good for Others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247156" y="7490750"/>
            <a:ext cx="3685572" cy="1552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5"/>
              </a:lnSpc>
            </a:pPr>
            <a:r>
              <a:rPr lang="en-US" sz="2996" spc="29" dirty="0">
                <a:solidFill>
                  <a:srgbClr val="E86A8A"/>
                </a:solidFill>
                <a:latin typeface="Inter Bold"/>
              </a:rPr>
              <a:t>Navigating CF/BO: Not so good for Self or Others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03063" y="4590074"/>
            <a:ext cx="2920168" cy="120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I coach therefore I am; Coaching as a Calling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Others before Self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The “perfect storm”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977825" y="1038839"/>
            <a:ext cx="5440768" cy="1046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42"/>
              </a:lnSpc>
            </a:pPr>
            <a:r>
              <a:rPr lang="en-US" sz="3030" spc="30" dirty="0">
                <a:solidFill>
                  <a:srgbClr val="F7B385"/>
                </a:solidFill>
                <a:latin typeface="Inter Bold"/>
              </a:rPr>
              <a:t>Retrospective Recognition: Good for Self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46728" y="2106850"/>
            <a:ext cx="3619933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Making the invisible, visible: Symptomology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Reaching out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"Significant Lifestyle Changes”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403533" y="444058"/>
            <a:ext cx="3262579" cy="212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7"/>
              </a:lnSpc>
            </a:pPr>
            <a:r>
              <a:rPr lang="en-US" sz="3005" spc="30" dirty="0">
                <a:solidFill>
                  <a:srgbClr val="0BBF99"/>
                </a:solidFill>
                <a:latin typeface="Inter Bold"/>
              </a:rPr>
              <a:t>Recovery: Integrated Self as Coach: Good for Self &amp; Others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130619" y="2799927"/>
            <a:ext cx="4209253" cy="120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Creating a Nourishing Environment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Self-Compassion as a regular antidote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Maintaining non-negotiable balance 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90309" y="9155057"/>
            <a:ext cx="2920168" cy="120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In the dark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A mountain to climb</a:t>
            </a:r>
          </a:p>
          <a:p>
            <a:pPr marL="367029" lvl="1" indent="-183514">
              <a:lnSpc>
                <a:spcPts val="2379"/>
              </a:lnSpc>
              <a:buFont typeface="Arial"/>
              <a:buChar char="•"/>
            </a:pPr>
            <a:r>
              <a:rPr lang="en-US" sz="1699" spc="16" dirty="0">
                <a:solidFill>
                  <a:srgbClr val="004A98"/>
                </a:solidFill>
                <a:latin typeface="Inter"/>
              </a:rPr>
              <a:t>Loss of valued role</a:t>
            </a:r>
          </a:p>
          <a:p>
            <a:pPr>
              <a:lnSpc>
                <a:spcPts val="2379"/>
              </a:lnSpc>
            </a:pPr>
            <a:endParaRPr lang="en-US" sz="1699" spc="16" dirty="0">
              <a:solidFill>
                <a:srgbClr val="004A98"/>
              </a:solidFill>
              <a:latin typeface="In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82512" y="2085594"/>
            <a:ext cx="8343943" cy="0"/>
          </a:xfrm>
          <a:prstGeom prst="line">
            <a:avLst/>
          </a:prstGeom>
          <a:ln w="9525" cap="flat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8964643" y="3686366"/>
            <a:ext cx="8343943" cy="0"/>
          </a:xfrm>
          <a:prstGeom prst="line">
            <a:avLst/>
          </a:prstGeom>
          <a:ln w="9525" cap="flat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882512" y="5238750"/>
            <a:ext cx="8343943" cy="0"/>
          </a:xfrm>
          <a:prstGeom prst="line">
            <a:avLst/>
          </a:prstGeom>
          <a:ln w="9525" cap="flat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915357" y="6484948"/>
            <a:ext cx="8343943" cy="0"/>
          </a:xfrm>
          <a:prstGeom prst="line">
            <a:avLst/>
          </a:prstGeom>
          <a:ln w="9525" cap="flat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849667" y="8111490"/>
            <a:ext cx="8343943" cy="0"/>
          </a:xfrm>
          <a:prstGeom prst="line">
            <a:avLst/>
          </a:prstGeom>
          <a:ln w="9525" cap="flat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71624" y="6703314"/>
            <a:ext cx="437344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876638" y="3905441"/>
            <a:ext cx="6459093" cy="6034849"/>
            <a:chOff x="0" y="0"/>
            <a:chExt cx="812800" cy="7594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759414"/>
            </a:xfrm>
            <a:custGeom>
              <a:avLst/>
              <a:gdLst/>
              <a:ahLst/>
              <a:cxnLst/>
              <a:rect l="l" t="t" r="r" b="b"/>
              <a:pathLst>
                <a:path w="812800" h="759414">
                  <a:moveTo>
                    <a:pt x="406400" y="0"/>
                  </a:moveTo>
                  <a:lnTo>
                    <a:pt x="812800" y="290070"/>
                  </a:lnTo>
                  <a:lnTo>
                    <a:pt x="657569" y="759414"/>
                  </a:lnTo>
                  <a:lnTo>
                    <a:pt x="155231" y="759414"/>
                  </a:lnTo>
                  <a:lnTo>
                    <a:pt x="0" y="29007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4AF85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27000" y="1555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16822" y="608009"/>
            <a:ext cx="295643" cy="11156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02298" y="2424686"/>
            <a:ext cx="724691" cy="89973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24346" y="3993550"/>
            <a:ext cx="982021" cy="9820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369357" y="4349523"/>
            <a:ext cx="1721305" cy="1721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99045" y="5484310"/>
            <a:ext cx="1158490" cy="7646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48418" y="8321040"/>
            <a:ext cx="1063929" cy="106006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379908" y="6826752"/>
            <a:ext cx="1196762" cy="95088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22077" y="1962341"/>
            <a:ext cx="7302269" cy="1733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40"/>
              </a:lnSpc>
            </a:pPr>
            <a:r>
              <a:rPr lang="en-US" sz="5700" dirty="0">
                <a:solidFill>
                  <a:srgbClr val="004A98"/>
                </a:solidFill>
                <a:latin typeface="Ramabhadra"/>
              </a:rPr>
              <a:t>Points of Note &amp; Recommendations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34600" y="9412274"/>
            <a:ext cx="7856526" cy="342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 dirty="0">
                <a:solidFill>
                  <a:srgbClr val="004A98"/>
                </a:solidFill>
                <a:latin typeface="Inter"/>
              </a:rPr>
              <a:t>** For more see article https://doi.org/10.24384/p2wj-7931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931798" y="2223326"/>
            <a:ext cx="8376788" cy="1196340"/>
            <a:chOff x="0" y="0"/>
            <a:chExt cx="11169051" cy="1595120"/>
          </a:xfrm>
        </p:grpSpPr>
        <p:sp>
          <p:nvSpPr>
            <p:cNvPr id="22" name="TextBox 22"/>
            <p:cNvSpPr txBox="1"/>
            <p:nvPr/>
          </p:nvSpPr>
          <p:spPr>
            <a:xfrm>
              <a:off x="1272297" y="-47625"/>
              <a:ext cx="9896755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Cynicism as highlighted in the Stages of Burnout in Coaches (</a:t>
              </a:r>
              <a:r>
                <a:rPr lang="en-US" sz="2400" dirty="0" err="1">
                  <a:solidFill>
                    <a:srgbClr val="004A98"/>
                  </a:solidFill>
                  <a:latin typeface="Inter"/>
                </a:rPr>
                <a:t>Bachkirova</a:t>
              </a: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, 2016), appeared mainly in an </a:t>
              </a:r>
              <a:r>
                <a:rPr lang="en-US" sz="2400" dirty="0" err="1">
                  <a:solidFill>
                    <a:srgbClr val="004A98"/>
                  </a:solidFill>
                  <a:latin typeface="Inter"/>
                </a:rPr>
                <a:t>organisational</a:t>
              </a: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 context.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931798" y="3905441"/>
            <a:ext cx="8376788" cy="1196340"/>
            <a:chOff x="0" y="0"/>
            <a:chExt cx="11169051" cy="1595120"/>
          </a:xfrm>
        </p:grpSpPr>
        <p:sp>
          <p:nvSpPr>
            <p:cNvPr id="25" name="TextBox 25"/>
            <p:cNvSpPr txBox="1"/>
            <p:nvPr/>
          </p:nvSpPr>
          <p:spPr>
            <a:xfrm>
              <a:off x="1272297" y="-47625"/>
              <a:ext cx="9896755" cy="1642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Once aware of their Coaching Shadow and understand the risks they undertake, Coaches may be forewarned and forearmed.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978289" y="5514975"/>
            <a:ext cx="8376788" cy="777240"/>
            <a:chOff x="0" y="0"/>
            <a:chExt cx="11169051" cy="1036320"/>
          </a:xfrm>
        </p:grpSpPr>
        <p:sp>
          <p:nvSpPr>
            <p:cNvPr id="28" name="TextBox 28"/>
            <p:cNvSpPr txBox="1"/>
            <p:nvPr/>
          </p:nvSpPr>
          <p:spPr>
            <a:xfrm>
              <a:off x="1272297" y="-47625"/>
              <a:ext cx="9896755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Over 50% of the Coaches interviewed identified as neurodiverse.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9886021" y="6656398"/>
            <a:ext cx="7422566" cy="1271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004A98"/>
                </a:solidFill>
                <a:latin typeface="Inter"/>
              </a:rPr>
              <a:t>Co-creating conversations about risk, prevention and recovery in training, supervision and CPD, with Coach Care at its heart.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8978289" y="8663940"/>
            <a:ext cx="8376788" cy="358140"/>
            <a:chOff x="0" y="0"/>
            <a:chExt cx="11169051" cy="477520"/>
          </a:xfrm>
        </p:grpSpPr>
        <p:sp>
          <p:nvSpPr>
            <p:cNvPr id="32" name="TextBox 32"/>
            <p:cNvSpPr txBox="1"/>
            <p:nvPr/>
          </p:nvSpPr>
          <p:spPr>
            <a:xfrm>
              <a:off x="1272297" y="-47625"/>
              <a:ext cx="9896755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Further research is needed.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882512" y="992981"/>
            <a:ext cx="8376789" cy="835422"/>
            <a:chOff x="0" y="-47625"/>
            <a:chExt cx="11169052" cy="1113896"/>
          </a:xfrm>
        </p:grpSpPr>
        <p:sp>
          <p:nvSpPr>
            <p:cNvPr id="35" name="TextBox 35"/>
            <p:cNvSpPr txBox="1"/>
            <p:nvPr/>
          </p:nvSpPr>
          <p:spPr>
            <a:xfrm>
              <a:off x="1272297" y="-47625"/>
              <a:ext cx="9896755" cy="1113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Compassion Fatigue and Burnout </a:t>
              </a:r>
              <a:r>
                <a:rPr lang="en-US" sz="2400">
                  <a:solidFill>
                    <a:srgbClr val="004A98"/>
                  </a:solidFill>
                  <a:latin typeface="Inter"/>
                </a:rPr>
                <a:t>are occurring </a:t>
              </a:r>
              <a:r>
                <a:rPr lang="en-US" sz="2400" dirty="0">
                  <a:solidFill>
                    <a:srgbClr val="004A98"/>
                  </a:solidFill>
                  <a:latin typeface="Inter"/>
                </a:rPr>
                <a:t>in the Coaching Profession. 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0"/>
              <a:ext cx="697302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406195" y="6271075"/>
            <a:ext cx="5514280" cy="2872740"/>
            <a:chOff x="0" y="0"/>
            <a:chExt cx="7352373" cy="3830320"/>
          </a:xfrm>
        </p:grpSpPr>
        <p:sp>
          <p:nvSpPr>
            <p:cNvPr id="38" name="TextBox 38"/>
            <p:cNvSpPr txBox="1"/>
            <p:nvPr/>
          </p:nvSpPr>
          <p:spPr>
            <a:xfrm>
              <a:off x="837529" y="-47625"/>
              <a:ext cx="6514845" cy="387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4F4F4"/>
                  </a:solidFill>
                  <a:latin typeface="Inter"/>
                </a:rPr>
                <a:t>lf a coach suspects they are experiencing compassion fatigue, or for a yearly 'health check' they can use the free </a:t>
              </a:r>
              <a:r>
                <a:rPr lang="en-US" sz="2400">
                  <a:solidFill>
                    <a:srgbClr val="F4F4F4"/>
                  </a:solidFill>
                  <a:latin typeface="Inter Bold"/>
                  <a:hlinkClick r:id="rId16" tooltip="https://proqol.org/proqol-health-measure"/>
                </a:rPr>
                <a:t>Professional Quality of Life</a:t>
              </a:r>
              <a:r>
                <a:rPr lang="en-US" sz="2400">
                  <a:solidFill>
                    <a:srgbClr val="F4F4F4"/>
                  </a:solidFill>
                  <a:latin typeface="Inter"/>
                </a:rPr>
                <a:t> measure developed by psychologist </a:t>
              </a:r>
            </a:p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4F4F4"/>
                  </a:solidFill>
                  <a:latin typeface="Inter"/>
                </a:rPr>
                <a:t>Beth Hudnall Stamm, PhD. 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63500"/>
              <a:ext cx="459021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5426" y="699732"/>
            <a:ext cx="8285026" cy="896899"/>
            <a:chOff x="0" y="0"/>
            <a:chExt cx="11046702" cy="119586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95865" cy="1195865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1849853" y="265749"/>
              <a:ext cx="9196848" cy="6072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3"/>
                </a:lnSpc>
              </a:pPr>
              <a:r>
                <a:rPr lang="en-US" sz="2738">
                  <a:solidFill>
                    <a:srgbClr val="0BBF99"/>
                  </a:solidFill>
                  <a:latin typeface="Inter"/>
                </a:rPr>
                <a:t>   LOST THE BOUNCE IN YOUR BUNGEE?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607760"/>
            <a:ext cx="1796272" cy="10867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1601" y="607760"/>
            <a:ext cx="1265890" cy="1166474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638598" y="0"/>
            <a:ext cx="7649402" cy="10287000"/>
            <a:chOff x="0" y="0"/>
            <a:chExt cx="2014657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14657" cy="2709333"/>
            </a:xfrm>
            <a:custGeom>
              <a:avLst/>
              <a:gdLst/>
              <a:ahLst/>
              <a:cxnLst/>
              <a:rect l="l" t="t" r="r" b="b"/>
              <a:pathLst>
                <a:path w="2014657" h="2709333">
                  <a:moveTo>
                    <a:pt x="0" y="0"/>
                  </a:moveTo>
                  <a:lnTo>
                    <a:pt x="2014657" y="0"/>
                  </a:lnTo>
                  <a:lnTo>
                    <a:pt x="201465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005864" y="655385"/>
            <a:ext cx="4914871" cy="2027258"/>
            <a:chOff x="0" y="0"/>
            <a:chExt cx="6553161" cy="270301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9525"/>
              <a:ext cx="6553161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99"/>
                </a:lnSpc>
              </a:pPr>
              <a:r>
                <a:rPr lang="en-US" sz="6499">
                  <a:solidFill>
                    <a:srgbClr val="0BBF99"/>
                  </a:solidFill>
                  <a:latin typeface="Ramabhadra"/>
                </a:rPr>
                <a:t>Conclusion 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2061025"/>
              <a:ext cx="4692039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39238" y="4274503"/>
            <a:ext cx="9525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990296" y="1837815"/>
            <a:ext cx="8006465" cy="800646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6396" y="87561"/>
                  </a:lnTo>
                  <a:lnTo>
                    <a:pt x="553838" y="27679"/>
                  </a:lnTo>
                  <a:lnTo>
                    <a:pt x="578287" y="131093"/>
                  </a:lnTo>
                  <a:lnTo>
                    <a:pt x="681363" y="106978"/>
                  </a:lnTo>
                  <a:lnTo>
                    <a:pt x="666963" y="212279"/>
                  </a:lnTo>
                  <a:lnTo>
                    <a:pt x="771752" y="227186"/>
                  </a:lnTo>
                  <a:lnTo>
                    <a:pt x="720448" y="320152"/>
                  </a:lnTo>
                  <a:lnTo>
                    <a:pt x="812800" y="372069"/>
                  </a:lnTo>
                  <a:lnTo>
                    <a:pt x="731520" y="440145"/>
                  </a:lnTo>
                  <a:lnTo>
                    <a:pt x="798961" y="522061"/>
                  </a:lnTo>
                  <a:lnTo>
                    <a:pt x="698682" y="556053"/>
                  </a:lnTo>
                  <a:lnTo>
                    <a:pt x="732104" y="656904"/>
                  </a:lnTo>
                  <a:lnTo>
                    <a:pt x="626370" y="652219"/>
                  </a:lnTo>
                  <a:lnTo>
                    <a:pt x="621259" y="758384"/>
                  </a:lnTo>
                  <a:lnTo>
                    <a:pt x="524350" y="715658"/>
                  </a:lnTo>
                  <a:lnTo>
                    <a:pt x="481396" y="812800"/>
                  </a:lnTo>
                  <a:lnTo>
                    <a:pt x="406400" y="737801"/>
                  </a:lnTo>
                  <a:lnTo>
                    <a:pt x="331404" y="812800"/>
                  </a:lnTo>
                  <a:lnTo>
                    <a:pt x="288450" y="715658"/>
                  </a:lnTo>
                  <a:lnTo>
                    <a:pt x="191541" y="758384"/>
                  </a:lnTo>
                  <a:lnTo>
                    <a:pt x="186430" y="652219"/>
                  </a:lnTo>
                  <a:lnTo>
                    <a:pt x="80696" y="656904"/>
                  </a:lnTo>
                  <a:lnTo>
                    <a:pt x="114118" y="556053"/>
                  </a:lnTo>
                  <a:lnTo>
                    <a:pt x="13839" y="522061"/>
                  </a:lnTo>
                  <a:lnTo>
                    <a:pt x="81280" y="440145"/>
                  </a:lnTo>
                  <a:lnTo>
                    <a:pt x="0" y="372069"/>
                  </a:lnTo>
                  <a:lnTo>
                    <a:pt x="92352" y="320152"/>
                  </a:lnTo>
                  <a:lnTo>
                    <a:pt x="41047" y="227186"/>
                  </a:lnTo>
                  <a:lnTo>
                    <a:pt x="145837" y="212279"/>
                  </a:lnTo>
                  <a:lnTo>
                    <a:pt x="131437" y="106978"/>
                  </a:lnTo>
                  <a:lnTo>
                    <a:pt x="234513" y="131093"/>
                  </a:lnTo>
                  <a:lnTo>
                    <a:pt x="258962" y="27679"/>
                  </a:lnTo>
                  <a:lnTo>
                    <a:pt x="346404" y="875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4AF85"/>
            </a:solidFill>
            <a:ln w="104775">
              <a:solidFill>
                <a:srgbClr val="F4F4F4"/>
              </a:solidFill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127000" y="79375"/>
              <a:ext cx="558800" cy="606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56978" y="2168216"/>
            <a:ext cx="4709356" cy="411480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771624" y="6640830"/>
            <a:ext cx="437344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00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2034546" y="3141306"/>
            <a:ext cx="6468602" cy="475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7"/>
              </a:lnSpc>
            </a:pPr>
            <a:r>
              <a:rPr lang="en-US" sz="3219" dirty="0">
                <a:solidFill>
                  <a:srgbClr val="F4F4F4"/>
                </a:solidFill>
                <a:latin typeface="Inter Bold"/>
              </a:rPr>
              <a:t>3 Key Findings:</a:t>
            </a:r>
          </a:p>
          <a:p>
            <a:pPr algn="ctr">
              <a:lnSpc>
                <a:spcPts val="4174"/>
              </a:lnSpc>
            </a:pPr>
            <a:endParaRPr lang="en-US" sz="3219" dirty="0">
              <a:solidFill>
                <a:srgbClr val="F4F4F4"/>
              </a:solidFill>
              <a:latin typeface="Inter Bold"/>
            </a:endParaRPr>
          </a:p>
          <a:p>
            <a:pPr marL="643775" lvl="1" indent="-321887">
              <a:lnSpc>
                <a:spcPts val="4174"/>
              </a:lnSpc>
              <a:buFont typeface="Arial"/>
              <a:buChar char="•"/>
            </a:pPr>
            <a:r>
              <a:rPr lang="en-US" sz="2981" dirty="0">
                <a:solidFill>
                  <a:srgbClr val="F4F4F4"/>
                </a:solidFill>
                <a:latin typeface="Inter"/>
              </a:rPr>
              <a:t>How Compassion Fatigue and Burnout impact Coaches and their ability to coach.</a:t>
            </a:r>
          </a:p>
          <a:p>
            <a:pPr marL="643775" lvl="1" indent="-321887">
              <a:lnSpc>
                <a:spcPts val="4174"/>
              </a:lnSpc>
              <a:buFont typeface="Arial"/>
              <a:buChar char="•"/>
            </a:pPr>
            <a:r>
              <a:rPr lang="en-US" sz="2981" dirty="0">
                <a:solidFill>
                  <a:srgbClr val="F4F4F4"/>
                </a:solidFill>
                <a:latin typeface="Inter"/>
              </a:rPr>
              <a:t>How Coaches Navigate this experience.</a:t>
            </a:r>
          </a:p>
          <a:p>
            <a:pPr marL="643775" lvl="1" indent="-321887">
              <a:lnSpc>
                <a:spcPts val="4174"/>
              </a:lnSpc>
              <a:spcBef>
                <a:spcPct val="0"/>
              </a:spcBef>
              <a:buFont typeface="Arial"/>
              <a:buChar char="•"/>
            </a:pPr>
            <a:r>
              <a:rPr lang="en-US" sz="2981" dirty="0">
                <a:solidFill>
                  <a:srgbClr val="F4F4F4"/>
                </a:solidFill>
                <a:latin typeface="Inter"/>
              </a:rPr>
              <a:t>How Coaches recover and continue to coach (or not).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015343" y="6940569"/>
            <a:ext cx="5935863" cy="2317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66"/>
              </a:lnSpc>
            </a:pPr>
            <a:r>
              <a:rPr lang="en-US" sz="3904" dirty="0">
                <a:solidFill>
                  <a:srgbClr val="004A98"/>
                </a:solidFill>
                <a:latin typeface="Inter Bold"/>
              </a:rPr>
              <a:t>Limitations:</a:t>
            </a:r>
          </a:p>
          <a:p>
            <a:pPr algn="just">
              <a:lnSpc>
                <a:spcPts val="3748"/>
              </a:lnSpc>
            </a:pPr>
            <a:endParaRPr lang="en-US" sz="3904" dirty="0">
              <a:solidFill>
                <a:srgbClr val="004A98"/>
              </a:solidFill>
              <a:latin typeface="Inter Bold"/>
            </a:endParaRPr>
          </a:p>
          <a:p>
            <a:pPr marL="722589" lvl="1" indent="-361294" algn="just">
              <a:lnSpc>
                <a:spcPts val="4685"/>
              </a:lnSpc>
              <a:buFont typeface="Arial"/>
              <a:buChar char="•"/>
            </a:pPr>
            <a:r>
              <a:rPr lang="en-US" sz="3346" dirty="0">
                <a:solidFill>
                  <a:srgbClr val="004A98"/>
                </a:solidFill>
                <a:latin typeface="Inter"/>
              </a:rPr>
              <a:t>Researcher bias</a:t>
            </a:r>
          </a:p>
          <a:p>
            <a:pPr marL="722589" lvl="1" indent="-361294" algn="just">
              <a:lnSpc>
                <a:spcPts val="4685"/>
              </a:lnSpc>
              <a:spcBef>
                <a:spcPct val="0"/>
              </a:spcBef>
              <a:buFont typeface="Arial"/>
              <a:buChar char="•"/>
            </a:pPr>
            <a:r>
              <a:rPr lang="en-US" sz="3346" dirty="0">
                <a:solidFill>
                  <a:srgbClr val="004A98"/>
                </a:solidFill>
                <a:latin typeface="Inter"/>
              </a:rPr>
              <a:t>Small sample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65840" y="7095961"/>
            <a:ext cx="2552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4F4F4"/>
                </a:solidFill>
                <a:latin typeface="Canva Sans"/>
              </a:rPr>
              <a:t>Burntout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4467" y="5372282"/>
            <a:ext cx="5381767" cy="46081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13355" y="-18521"/>
            <a:ext cx="6630031" cy="48700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281366" y="3455022"/>
            <a:ext cx="2019278" cy="1130796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2017655" y="4618445"/>
            <a:ext cx="5418920" cy="3991938"/>
            <a:chOff x="0" y="0"/>
            <a:chExt cx="7620000" cy="5613400"/>
          </a:xfrm>
        </p:grpSpPr>
        <p:sp>
          <p:nvSpPr>
            <p:cNvPr id="8" name="Freeform 8"/>
            <p:cNvSpPr/>
            <p:nvPr/>
          </p:nvSpPr>
          <p:spPr>
            <a:xfrm>
              <a:off x="-6350" y="-1270"/>
              <a:ext cx="7672070" cy="5671820"/>
            </a:xfrm>
            <a:custGeom>
              <a:avLst/>
              <a:gdLst/>
              <a:ahLst/>
              <a:cxnLst/>
              <a:rect l="l" t="t" r="r" b="b"/>
              <a:pathLst>
                <a:path w="7672070" h="5671820">
                  <a:moveTo>
                    <a:pt x="7614920" y="3288030"/>
                  </a:moveTo>
                  <a:cubicBezTo>
                    <a:pt x="7612380" y="3305810"/>
                    <a:pt x="7608570" y="3323590"/>
                    <a:pt x="7604760" y="3341370"/>
                  </a:cubicBezTo>
                  <a:cubicBezTo>
                    <a:pt x="7606030" y="3395980"/>
                    <a:pt x="7602220" y="3451860"/>
                    <a:pt x="7593330" y="3507740"/>
                  </a:cubicBezTo>
                  <a:cubicBezTo>
                    <a:pt x="7510780" y="4042410"/>
                    <a:pt x="7010399" y="4409440"/>
                    <a:pt x="6475730" y="4326890"/>
                  </a:cubicBezTo>
                  <a:cubicBezTo>
                    <a:pt x="6332220" y="4305300"/>
                    <a:pt x="6201409" y="4253230"/>
                    <a:pt x="6088380" y="4178300"/>
                  </a:cubicBezTo>
                  <a:cubicBezTo>
                    <a:pt x="5880100" y="4420870"/>
                    <a:pt x="5556250" y="4554220"/>
                    <a:pt x="5217159" y="4502150"/>
                  </a:cubicBezTo>
                  <a:cubicBezTo>
                    <a:pt x="5113019" y="4485640"/>
                    <a:pt x="5015230" y="4453890"/>
                    <a:pt x="4927600" y="4408170"/>
                  </a:cubicBezTo>
                  <a:cubicBezTo>
                    <a:pt x="4726940" y="4759960"/>
                    <a:pt x="4389120" y="5013960"/>
                    <a:pt x="3996689" y="5110480"/>
                  </a:cubicBezTo>
                  <a:cubicBezTo>
                    <a:pt x="3698239" y="5629910"/>
                    <a:pt x="2983229" y="5671820"/>
                    <a:pt x="2458719" y="5568950"/>
                  </a:cubicBezTo>
                  <a:cubicBezTo>
                    <a:pt x="2595879" y="5523230"/>
                    <a:pt x="2752089" y="5490210"/>
                    <a:pt x="2896869" y="5450840"/>
                  </a:cubicBezTo>
                  <a:cubicBezTo>
                    <a:pt x="3065779" y="5368290"/>
                    <a:pt x="3197859" y="5253990"/>
                    <a:pt x="3293109" y="5109210"/>
                  </a:cubicBezTo>
                  <a:cubicBezTo>
                    <a:pt x="3087369" y="5058410"/>
                    <a:pt x="2900680" y="4965700"/>
                    <a:pt x="2740659" y="4842510"/>
                  </a:cubicBezTo>
                  <a:cubicBezTo>
                    <a:pt x="2468880" y="4997450"/>
                    <a:pt x="2145030" y="5066030"/>
                    <a:pt x="1811019" y="5015230"/>
                  </a:cubicBezTo>
                  <a:cubicBezTo>
                    <a:pt x="1109980" y="4907280"/>
                    <a:pt x="607059" y="4310380"/>
                    <a:pt x="595630" y="3624580"/>
                  </a:cubicBezTo>
                  <a:cubicBezTo>
                    <a:pt x="586740" y="3576320"/>
                    <a:pt x="580390" y="3526790"/>
                    <a:pt x="577850" y="3477260"/>
                  </a:cubicBezTo>
                  <a:cubicBezTo>
                    <a:pt x="240030" y="3277870"/>
                    <a:pt x="24130" y="2910840"/>
                    <a:pt x="27940" y="2508250"/>
                  </a:cubicBezTo>
                  <a:cubicBezTo>
                    <a:pt x="3810" y="2381250"/>
                    <a:pt x="0" y="2250440"/>
                    <a:pt x="20320" y="2118360"/>
                  </a:cubicBezTo>
                  <a:cubicBezTo>
                    <a:pt x="62230" y="1847850"/>
                    <a:pt x="199390" y="1601470"/>
                    <a:pt x="407670" y="1424940"/>
                  </a:cubicBezTo>
                  <a:cubicBezTo>
                    <a:pt x="613410" y="1249680"/>
                    <a:pt x="875030" y="1153160"/>
                    <a:pt x="1144270" y="1153160"/>
                  </a:cubicBezTo>
                  <a:cubicBezTo>
                    <a:pt x="1202690" y="1153160"/>
                    <a:pt x="1261110" y="1158240"/>
                    <a:pt x="1318260" y="1167130"/>
                  </a:cubicBezTo>
                  <a:cubicBezTo>
                    <a:pt x="1330960" y="1168400"/>
                    <a:pt x="1343660" y="1170940"/>
                    <a:pt x="1357630" y="1173480"/>
                  </a:cubicBezTo>
                  <a:cubicBezTo>
                    <a:pt x="1459230" y="720090"/>
                    <a:pt x="1866900" y="392430"/>
                    <a:pt x="2332990" y="392430"/>
                  </a:cubicBezTo>
                  <a:cubicBezTo>
                    <a:pt x="2383790" y="392430"/>
                    <a:pt x="2435860" y="396240"/>
                    <a:pt x="2486660" y="403860"/>
                  </a:cubicBezTo>
                  <a:cubicBezTo>
                    <a:pt x="2693670" y="435610"/>
                    <a:pt x="2880360" y="528320"/>
                    <a:pt x="3030220" y="673100"/>
                  </a:cubicBezTo>
                  <a:cubicBezTo>
                    <a:pt x="3295650" y="256540"/>
                    <a:pt x="3763010" y="0"/>
                    <a:pt x="4257040" y="0"/>
                  </a:cubicBezTo>
                  <a:cubicBezTo>
                    <a:pt x="4330700" y="0"/>
                    <a:pt x="4406900" y="6350"/>
                    <a:pt x="4480560" y="16510"/>
                  </a:cubicBezTo>
                  <a:cubicBezTo>
                    <a:pt x="5078730" y="107950"/>
                    <a:pt x="5558790" y="563880"/>
                    <a:pt x="5683250" y="1153160"/>
                  </a:cubicBezTo>
                  <a:cubicBezTo>
                    <a:pt x="5845810" y="1046480"/>
                    <a:pt x="6033770" y="990600"/>
                    <a:pt x="6228080" y="990600"/>
                  </a:cubicBezTo>
                  <a:cubicBezTo>
                    <a:pt x="6278880" y="990600"/>
                    <a:pt x="6330950" y="994410"/>
                    <a:pt x="6381750" y="1002030"/>
                  </a:cubicBezTo>
                  <a:cubicBezTo>
                    <a:pt x="6645910" y="1042670"/>
                    <a:pt x="6878320" y="1183640"/>
                    <a:pt x="7037070" y="1399540"/>
                  </a:cubicBezTo>
                  <a:cubicBezTo>
                    <a:pt x="7195820" y="1615440"/>
                    <a:pt x="7259320" y="1879600"/>
                    <a:pt x="7218680" y="2143760"/>
                  </a:cubicBezTo>
                  <a:cubicBezTo>
                    <a:pt x="7216139" y="2161540"/>
                    <a:pt x="7212330" y="2180590"/>
                    <a:pt x="7208520" y="2198370"/>
                  </a:cubicBezTo>
                  <a:cubicBezTo>
                    <a:pt x="7208520" y="2236470"/>
                    <a:pt x="7207250" y="2275840"/>
                    <a:pt x="7203439" y="2313940"/>
                  </a:cubicBezTo>
                  <a:cubicBezTo>
                    <a:pt x="7510780" y="2534920"/>
                    <a:pt x="7672070" y="2912110"/>
                    <a:pt x="7614920" y="3288030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-36830" y="-12700"/>
              <a:ext cx="7684770" cy="5618480"/>
            </a:xfrm>
            <a:custGeom>
              <a:avLst/>
              <a:gdLst/>
              <a:ahLst/>
              <a:cxnLst/>
              <a:rect l="l" t="t" r="r" b="b"/>
              <a:pathLst>
                <a:path w="7684770" h="5618480">
                  <a:moveTo>
                    <a:pt x="7184390" y="2360930"/>
                  </a:moveTo>
                  <a:cubicBezTo>
                    <a:pt x="7202170" y="2307590"/>
                    <a:pt x="7216140" y="2251710"/>
                    <a:pt x="7225030" y="2193290"/>
                  </a:cubicBezTo>
                  <a:cubicBezTo>
                    <a:pt x="7307580" y="1658620"/>
                    <a:pt x="6940550" y="1158240"/>
                    <a:pt x="6405880" y="1075690"/>
                  </a:cubicBezTo>
                  <a:cubicBezTo>
                    <a:pt x="6146800" y="1036320"/>
                    <a:pt x="5895340" y="1102360"/>
                    <a:pt x="5695950" y="1240790"/>
                  </a:cubicBezTo>
                  <a:cubicBezTo>
                    <a:pt x="5586730" y="660400"/>
                    <a:pt x="5123180" y="185420"/>
                    <a:pt x="4504690" y="90170"/>
                  </a:cubicBezTo>
                  <a:cubicBezTo>
                    <a:pt x="3915410" y="0"/>
                    <a:pt x="3355340" y="280670"/>
                    <a:pt x="3061970" y="759460"/>
                  </a:cubicBezTo>
                  <a:cubicBezTo>
                    <a:pt x="2919730" y="613410"/>
                    <a:pt x="2730500" y="510540"/>
                    <a:pt x="2513330" y="477520"/>
                  </a:cubicBezTo>
                  <a:cubicBezTo>
                    <a:pt x="1993900" y="397510"/>
                    <a:pt x="1507490" y="740410"/>
                    <a:pt x="1404620" y="1249680"/>
                  </a:cubicBezTo>
                  <a:cubicBezTo>
                    <a:pt x="1385570" y="1245870"/>
                    <a:pt x="1365250" y="1242060"/>
                    <a:pt x="1344930" y="1238250"/>
                  </a:cubicBezTo>
                  <a:cubicBezTo>
                    <a:pt x="735330" y="1144270"/>
                    <a:pt x="166370" y="1562100"/>
                    <a:pt x="72390" y="2171700"/>
                  </a:cubicBezTo>
                  <a:cubicBezTo>
                    <a:pt x="0" y="2645410"/>
                    <a:pt x="236220" y="3094990"/>
                    <a:pt x="629920" y="3315970"/>
                  </a:cubicBezTo>
                  <a:cubicBezTo>
                    <a:pt x="574040" y="4056380"/>
                    <a:pt x="1096010" y="4726940"/>
                    <a:pt x="1841500" y="4841240"/>
                  </a:cubicBezTo>
                  <a:cubicBezTo>
                    <a:pt x="2175510" y="4892040"/>
                    <a:pt x="2499360" y="4824730"/>
                    <a:pt x="2771140" y="4668520"/>
                  </a:cubicBezTo>
                  <a:cubicBezTo>
                    <a:pt x="2961640" y="4815840"/>
                    <a:pt x="3190240" y="4919980"/>
                    <a:pt x="3445510" y="4960620"/>
                  </a:cubicBezTo>
                  <a:cubicBezTo>
                    <a:pt x="3346450" y="5240020"/>
                    <a:pt x="3140710" y="5464810"/>
                    <a:pt x="2774950" y="5586730"/>
                  </a:cubicBezTo>
                  <a:cubicBezTo>
                    <a:pt x="3162300" y="5618480"/>
                    <a:pt x="3729990" y="5455920"/>
                    <a:pt x="4027170" y="4936490"/>
                  </a:cubicBezTo>
                  <a:cubicBezTo>
                    <a:pt x="4419600" y="4839970"/>
                    <a:pt x="4757420" y="4585970"/>
                    <a:pt x="4958080" y="4234180"/>
                  </a:cubicBezTo>
                  <a:cubicBezTo>
                    <a:pt x="5046980" y="4279900"/>
                    <a:pt x="5143500" y="4311650"/>
                    <a:pt x="5247640" y="4328160"/>
                  </a:cubicBezTo>
                  <a:cubicBezTo>
                    <a:pt x="5586730" y="4380230"/>
                    <a:pt x="5910580" y="4246880"/>
                    <a:pt x="6118860" y="4004310"/>
                  </a:cubicBezTo>
                  <a:cubicBezTo>
                    <a:pt x="6231890" y="4079240"/>
                    <a:pt x="6363970" y="4131310"/>
                    <a:pt x="6506210" y="4152900"/>
                  </a:cubicBezTo>
                  <a:cubicBezTo>
                    <a:pt x="7040880" y="4235450"/>
                    <a:pt x="7541260" y="3868420"/>
                    <a:pt x="7623810" y="3333750"/>
                  </a:cubicBezTo>
                  <a:cubicBezTo>
                    <a:pt x="7684770" y="2940050"/>
                    <a:pt x="7500620" y="2564130"/>
                    <a:pt x="7184391" y="2360930"/>
                  </a:cubicBezTo>
                  <a:close/>
                </a:path>
              </a:pathLst>
            </a:custGeom>
            <a:blipFill>
              <a:blip r:embed="rId6"/>
              <a:stretch>
                <a:fillRect l="-4651" r="-4651"/>
              </a:stretch>
            </a:blip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48418" y="1734853"/>
            <a:ext cx="1937522" cy="13633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9849" y="2978223"/>
            <a:ext cx="1040946" cy="34282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63200" y="4341219"/>
            <a:ext cx="898979" cy="6832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34877" y="7733501"/>
            <a:ext cx="898979" cy="68322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929849" y="6196330"/>
            <a:ext cx="5246385" cy="3499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9"/>
              </a:lnSpc>
            </a:pPr>
            <a:r>
              <a:rPr lang="en-US" sz="2470" dirty="0">
                <a:solidFill>
                  <a:srgbClr val="F4F4F4"/>
                </a:solidFill>
                <a:latin typeface="Inter"/>
              </a:rPr>
              <a:t>"Compassion fatigue is like the early warning sign, like a lighthouse and you know you're going to get dashed against the rocks if you don't keep a bit of distance" Luca</a:t>
            </a:r>
          </a:p>
          <a:p>
            <a:pPr algn="ctr">
              <a:lnSpc>
                <a:spcPts val="3459"/>
              </a:lnSpc>
            </a:pPr>
            <a:endParaRPr lang="en-US" sz="2470" dirty="0">
              <a:solidFill>
                <a:srgbClr val="F4F4F4"/>
              </a:solidFill>
              <a:latin typeface="Inter"/>
            </a:endParaRPr>
          </a:p>
          <a:p>
            <a:pPr algn="ctr">
              <a:lnSpc>
                <a:spcPts val="3459"/>
              </a:lnSpc>
            </a:pPr>
            <a:endParaRPr lang="en-US" sz="2470" dirty="0">
              <a:solidFill>
                <a:srgbClr val="F4F4F4"/>
              </a:solidFill>
              <a:latin typeface="Inter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28700" y="1938002"/>
            <a:ext cx="7519718" cy="1817097"/>
            <a:chOff x="0" y="0"/>
            <a:chExt cx="10026291" cy="2422796"/>
          </a:xfrm>
        </p:grpSpPr>
        <p:sp>
          <p:nvSpPr>
            <p:cNvPr id="16" name="TextBox 16"/>
            <p:cNvSpPr txBox="1"/>
            <p:nvPr/>
          </p:nvSpPr>
          <p:spPr>
            <a:xfrm>
              <a:off x="0" y="9525"/>
              <a:ext cx="10026291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99"/>
                </a:lnSpc>
              </a:pPr>
              <a:r>
                <a:rPr lang="en-US" sz="6499">
                  <a:solidFill>
                    <a:srgbClr val="0BBF99"/>
                  </a:solidFill>
                  <a:latin typeface="Ramabhadra"/>
                </a:rPr>
                <a:t>Words of Wisdom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780811"/>
              <a:ext cx="10026291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412690" y="4942676"/>
            <a:ext cx="4886337" cy="2219960"/>
            <a:chOff x="0" y="0"/>
            <a:chExt cx="6515116" cy="2959947"/>
          </a:xfrm>
        </p:grpSpPr>
        <p:sp>
          <p:nvSpPr>
            <p:cNvPr id="19" name="TextBox 19"/>
            <p:cNvSpPr txBox="1"/>
            <p:nvPr/>
          </p:nvSpPr>
          <p:spPr>
            <a:xfrm>
              <a:off x="742154" y="-57150"/>
              <a:ext cx="5772962" cy="3017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599" dirty="0">
                  <a:solidFill>
                    <a:srgbClr val="0BBF99"/>
                  </a:solidFill>
                  <a:latin typeface="Inter Bold"/>
                </a:rPr>
                <a:t>Putting your own oxygen mask on first is crucial as "once you get into a state of Burnout, it is a very long journey back out of it.   Lee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406750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498111" y="916667"/>
            <a:ext cx="5761189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F4F4F4"/>
                </a:solidFill>
                <a:latin typeface="Inter"/>
              </a:rPr>
              <a:t>"Now I'm much more </a:t>
            </a:r>
            <a:r>
              <a:rPr lang="en-US" sz="2400" dirty="0" err="1">
                <a:solidFill>
                  <a:srgbClr val="F4F4F4"/>
                </a:solidFill>
                <a:latin typeface="Inter"/>
              </a:rPr>
              <a:t>boundaried</a:t>
            </a:r>
            <a:r>
              <a:rPr lang="en-US" sz="2400" dirty="0">
                <a:solidFill>
                  <a:srgbClr val="F4F4F4"/>
                </a:solidFill>
                <a:latin typeface="Inter"/>
              </a:rPr>
              <a:t> and protective of  my time and try not to give too much. I think there's something about having compassion for yourself, for those boundaries and the fact that they are hard won" Kai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291006" y="8255626"/>
            <a:ext cx="5473181" cy="181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6"/>
              </a:lnSpc>
              <a:spcBef>
                <a:spcPct val="0"/>
              </a:spcBef>
            </a:pPr>
            <a:r>
              <a:rPr lang="en-US" sz="2618" dirty="0">
                <a:solidFill>
                  <a:srgbClr val="004A98"/>
                </a:solidFill>
                <a:latin typeface="Inter Bold"/>
              </a:rPr>
              <a:t>Coaches have a responsibility to themselves and their clients to consistently commit to attending to their own wellbeing.  Luca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29073" y="2601731"/>
            <a:ext cx="10829854" cy="6641502"/>
            <a:chOff x="0" y="0"/>
            <a:chExt cx="14439805" cy="8855334"/>
          </a:xfrm>
        </p:grpSpPr>
        <p:sp>
          <p:nvSpPr>
            <p:cNvPr id="3" name="TextBox 3"/>
            <p:cNvSpPr txBox="1"/>
            <p:nvPr/>
          </p:nvSpPr>
          <p:spPr>
            <a:xfrm>
              <a:off x="0" y="0"/>
              <a:ext cx="14439805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80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609711" y="2458969"/>
              <a:ext cx="13220386" cy="6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799" dirty="0">
                  <a:solidFill>
                    <a:srgbClr val="004A98"/>
                  </a:solidFill>
                  <a:latin typeface="Inter"/>
                </a:rPr>
                <a:t> If you have any questions or to continue the conversation, either send a message to </a:t>
              </a:r>
              <a:r>
                <a:rPr lang="en-US" sz="2799" u="sng" dirty="0">
                  <a:solidFill>
                    <a:srgbClr val="004A98"/>
                  </a:solidFill>
                  <a:latin typeface="Inter Bold"/>
                  <a:hlinkClick r:id="rId2" tooltip="http://marianrosefield.com"/>
                </a:rPr>
                <a:t>hello@marianrosefield.com</a:t>
              </a:r>
              <a:r>
                <a:rPr lang="en-US" sz="2799" dirty="0">
                  <a:solidFill>
                    <a:srgbClr val="004A98"/>
                  </a:solidFill>
                  <a:latin typeface="Inter"/>
                </a:rPr>
                <a:t>     </a:t>
              </a:r>
            </a:p>
            <a:p>
              <a:pPr algn="ctr">
                <a:lnSpc>
                  <a:spcPts val="4199"/>
                </a:lnSpc>
              </a:pPr>
              <a:endParaRPr lang="en-US" sz="2799" dirty="0">
                <a:solidFill>
                  <a:srgbClr val="004A98"/>
                </a:solidFill>
                <a:latin typeface="Inter"/>
              </a:endParaRPr>
            </a:p>
            <a:p>
              <a:pPr algn="ctr">
                <a:lnSpc>
                  <a:spcPts val="4199"/>
                </a:lnSpc>
              </a:pPr>
              <a:r>
                <a:rPr lang="en-US" sz="2799" dirty="0">
                  <a:solidFill>
                    <a:srgbClr val="004A98"/>
                  </a:solidFill>
                  <a:latin typeface="Inter"/>
                </a:rPr>
                <a:t>or</a:t>
              </a:r>
            </a:p>
            <a:p>
              <a:pPr algn="ctr">
                <a:lnSpc>
                  <a:spcPts val="4199"/>
                </a:lnSpc>
              </a:pPr>
              <a:endParaRPr lang="en-US" sz="2799" dirty="0">
                <a:solidFill>
                  <a:srgbClr val="004A98"/>
                </a:solidFill>
                <a:latin typeface="Inter"/>
              </a:endParaRPr>
            </a:p>
            <a:p>
              <a:pPr algn="ctr">
                <a:lnSpc>
                  <a:spcPts val="4199"/>
                </a:lnSpc>
              </a:pPr>
              <a:endParaRPr lang="en-US" sz="2799" dirty="0">
                <a:solidFill>
                  <a:srgbClr val="004A98"/>
                </a:solidFill>
                <a:latin typeface="Inter"/>
              </a:endParaRPr>
            </a:p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4A98"/>
                  </a:solidFill>
                  <a:latin typeface="Inter"/>
                </a:rPr>
                <a:t>connect with me on                                             </a:t>
              </a:r>
            </a:p>
            <a:p>
              <a:pPr>
                <a:lnSpc>
                  <a:spcPts val="4199"/>
                </a:lnSpc>
              </a:pPr>
              <a:r>
                <a:rPr lang="en-US" sz="2799" dirty="0">
                  <a:solidFill>
                    <a:srgbClr val="004A98"/>
                  </a:solidFill>
                  <a:latin typeface="Inter"/>
                </a:rPr>
                <a:t>                   </a:t>
              </a:r>
            </a:p>
            <a:p>
              <a:pPr algn="ctr">
                <a:lnSpc>
                  <a:spcPts val="4199"/>
                </a:lnSpc>
              </a:pPr>
              <a:endParaRPr lang="en-US" sz="2799" dirty="0">
                <a:solidFill>
                  <a:srgbClr val="004A98"/>
                </a:solidFill>
                <a:latin typeface="Inter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1028700" y="9258300"/>
            <a:ext cx="16230600" cy="0"/>
          </a:xfrm>
          <a:prstGeom prst="line">
            <a:avLst/>
          </a:prstGeom>
          <a:ln w="9525" cap="rnd">
            <a:solidFill>
              <a:srgbClr val="004A9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751876" y="7567635"/>
            <a:ext cx="3943383" cy="483725"/>
            <a:chOff x="0" y="0"/>
            <a:chExt cx="1038586" cy="1274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8586" cy="127401"/>
            </a:xfrm>
            <a:custGeom>
              <a:avLst/>
              <a:gdLst/>
              <a:ahLst/>
              <a:cxnLst/>
              <a:rect l="l" t="t" r="r" b="b"/>
              <a:pathLst>
                <a:path w="1038586" h="127401">
                  <a:moveTo>
                    <a:pt x="0" y="0"/>
                  </a:moveTo>
                  <a:lnTo>
                    <a:pt x="1038586" y="0"/>
                  </a:lnTo>
                  <a:lnTo>
                    <a:pt x="1038586" y="127401"/>
                  </a:lnTo>
                  <a:lnTo>
                    <a:pt x="0" y="127401"/>
                  </a:lnTo>
                  <a:close/>
                </a:path>
              </a:pathLst>
            </a:custGeom>
            <a:solidFill>
              <a:srgbClr val="0BBF9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10" name="Picture 10">
            <a:hlinkClick r:id="rId4" tooltip="https://www.linkedin.com/in/marianrosefield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932851" y="7737180"/>
            <a:ext cx="1167580" cy="256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36243" y="5635798"/>
            <a:ext cx="2119677" cy="25316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369067" y="2164772"/>
            <a:ext cx="7315200" cy="2061556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884558" y="7573277"/>
            <a:ext cx="2877375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004A98"/>
                </a:solidFill>
                <a:latin typeface="Inter"/>
                <a:hlinkClick r:id="rId9" tooltip="https://www.linkedin.com/in/marianrosefield/"/>
              </a:rPr>
              <a:t>/marianrosefield/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17760" y="5094469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Definitions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17760" y="6225899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Findings &amp; Model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17760" y="8611956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Thanks, Let's Stay Connected, then Q&amp;A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8268"/>
            <a:ext cx="8548418" cy="19474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17760" y="3853094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Introduction &amp; Why it matters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17760" y="7417621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Conclusion &amp; Recommendations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30383" t="27406" r="42373" b="45144"/>
          <a:stretch>
            <a:fillRect/>
          </a:stretch>
        </p:blipFill>
        <p:spPr>
          <a:xfrm>
            <a:off x="7318175" y="2189202"/>
            <a:ext cx="9941125" cy="5634184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69711" y="2249150"/>
            <a:ext cx="6407453" cy="1522283"/>
            <a:chOff x="-78652" y="402305"/>
            <a:chExt cx="8543271" cy="2029710"/>
          </a:xfrm>
        </p:grpSpPr>
        <p:sp>
          <p:nvSpPr>
            <p:cNvPr id="10" name="TextBox 10"/>
            <p:cNvSpPr txBox="1"/>
            <p:nvPr/>
          </p:nvSpPr>
          <p:spPr>
            <a:xfrm>
              <a:off x="-78652" y="402305"/>
              <a:ext cx="8464619" cy="1298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99"/>
                </a:lnSpc>
              </a:pPr>
              <a:r>
                <a:rPr lang="en-US" sz="6499" dirty="0">
                  <a:solidFill>
                    <a:srgbClr val="004A98"/>
                  </a:solidFill>
                  <a:latin typeface="Ramabhadra"/>
                </a:rPr>
                <a:t>Neuroscience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780811"/>
              <a:ext cx="8464619" cy="6512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799" dirty="0">
                  <a:solidFill>
                    <a:srgbClr val="24AF85"/>
                  </a:solidFill>
                  <a:latin typeface="Inter"/>
                </a:rPr>
                <a:t>IMPACT OF ACUTE STRESS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707438"/>
            <a:ext cx="16230600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endParaRPr dirty="0">
              <a:solidFill>
                <a:srgbClr val="002060"/>
              </a:solidFill>
            </a:endParaRP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dirty="0">
                <a:solidFill>
                  <a:srgbClr val="002060"/>
                </a:solidFill>
                <a:latin typeface="Inter"/>
              </a:rPr>
              <a:t>Walton M, Murray E, Christian MD. Mental health care for medical  staff and affiliated healthcare workers during the COVID-19 pandemic. European Heart Journal: Acute Cardiovascular Care. 2020;9(3):241-247. doi:10.1177/2048872620922795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738478" y="-9418"/>
            <a:ext cx="9646015" cy="10296418"/>
            <a:chOff x="0" y="0"/>
            <a:chExt cx="2540514" cy="27118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40514" cy="2711814"/>
            </a:xfrm>
            <a:custGeom>
              <a:avLst/>
              <a:gdLst/>
              <a:ahLst/>
              <a:cxnLst/>
              <a:rect l="l" t="t" r="r" b="b"/>
              <a:pathLst>
                <a:path w="2540514" h="2711814">
                  <a:moveTo>
                    <a:pt x="0" y="0"/>
                  </a:moveTo>
                  <a:lnTo>
                    <a:pt x="2540514" y="0"/>
                  </a:lnTo>
                  <a:lnTo>
                    <a:pt x="2540514" y="2711814"/>
                  </a:lnTo>
                  <a:lnTo>
                    <a:pt x="0" y="2711814"/>
                  </a:lnTo>
                  <a:close/>
                </a:path>
              </a:pathLst>
            </a:custGeom>
            <a:solidFill>
              <a:srgbClr val="004A9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05690" y="7405739"/>
            <a:ext cx="2169618" cy="21696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5143500"/>
            <a:ext cx="437163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4535" y="3708570"/>
            <a:ext cx="3503883" cy="286044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700" y="2141665"/>
            <a:ext cx="7519718" cy="2798172"/>
            <a:chOff x="0" y="0"/>
            <a:chExt cx="10026291" cy="3730896"/>
          </a:xfrm>
        </p:grpSpPr>
        <p:sp>
          <p:nvSpPr>
            <p:cNvPr id="10" name="TextBox 10"/>
            <p:cNvSpPr txBox="1"/>
            <p:nvPr/>
          </p:nvSpPr>
          <p:spPr>
            <a:xfrm>
              <a:off x="0" y="9525"/>
              <a:ext cx="10026291" cy="2606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799"/>
                </a:lnSpc>
              </a:pPr>
              <a:r>
                <a:rPr lang="en-US" sz="6499">
                  <a:solidFill>
                    <a:srgbClr val="0BBF99"/>
                  </a:solidFill>
                  <a:latin typeface="Ramabhadra"/>
                </a:rPr>
                <a:t>Literature Review </a:t>
              </a:r>
            </a:p>
            <a:p>
              <a:pPr algn="l">
                <a:lnSpc>
                  <a:spcPts val="7799"/>
                </a:lnSpc>
              </a:pPr>
              <a:endParaRPr lang="en-US" sz="6499">
                <a:solidFill>
                  <a:srgbClr val="0BBF99"/>
                </a:solidFill>
                <a:latin typeface="Ramabhadra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088911"/>
              <a:ext cx="10026291" cy="641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144000" y="297180"/>
            <a:ext cx="8774152" cy="998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BBF99"/>
                </a:solidFill>
                <a:latin typeface="Inter Bold"/>
              </a:rPr>
              <a:t>Potentially related theories: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BBF99"/>
              </a:solidFill>
              <a:latin typeface="Inter Bold"/>
            </a:endParaRP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Polyvagal Theory (Porges, 2009)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Neuroscience: Mirror Neurons (Glaser, 2014)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4F4F4"/>
              </a:solidFill>
              <a:latin typeface="Inter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BBF99"/>
                </a:solidFill>
                <a:latin typeface="Inter Bold"/>
              </a:rPr>
              <a:t>Potential Risk Factors: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BBF99"/>
              </a:solidFill>
              <a:latin typeface="Inter Bold"/>
            </a:endParaRP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Personality (Alcaron, Eschleman &amp; Bowling, 2009)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Coping styles/Perfectionism (de la Fuente et al., 2020)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Environmental variables (Panagioti et al., 2017)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4F4F4"/>
              </a:solidFill>
              <a:latin typeface="Inter"/>
            </a:endParaRP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BBF99"/>
                </a:solidFill>
                <a:latin typeface="Inter Bold"/>
              </a:rPr>
              <a:t>Potential Mitigating Factors: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0BBF99"/>
              </a:solidFill>
              <a:latin typeface="Inter Bold"/>
            </a:endParaRP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Strong Support Network (Howard &amp; Johnson, 2004)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Stress Management/Coping (Scanera et al., 2009)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Self-compassion (Neff and Costigan, 2014; Collins, 2014)</a:t>
            </a:r>
          </a:p>
          <a:p>
            <a:pPr marL="582928" lvl="1" indent="-291464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F4F4F4"/>
                </a:solidFill>
                <a:latin typeface="Inter"/>
              </a:rPr>
              <a:t>Strengths Based Mindfulness (Krasner, 2009)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en-US" sz="2699">
              <a:solidFill>
                <a:srgbClr val="F4F4F4"/>
              </a:solidFill>
              <a:latin typeface="Int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511131"/>
            <a:ext cx="8115300" cy="839297"/>
            <a:chOff x="0" y="0"/>
            <a:chExt cx="10820400" cy="111906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0820400" cy="111906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1680" y="273147"/>
              <a:ext cx="95570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4A98"/>
                  </a:solidFill>
                  <a:latin typeface="Inter"/>
                </a:rPr>
                <a:t>15 Semi-structured Interviews with 13 Coaches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4700077"/>
            <a:ext cx="8115300" cy="1258397"/>
            <a:chOff x="0" y="0"/>
            <a:chExt cx="10820400" cy="1677863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0820400" cy="167786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31680" y="273147"/>
              <a:ext cx="955704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4A98"/>
                  </a:solidFill>
                  <a:latin typeface="Inter"/>
                </a:rPr>
                <a:t>Analysed and coded using NVivo and off-line creative methods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6330277"/>
            <a:ext cx="8115300" cy="839297"/>
            <a:chOff x="0" y="0"/>
            <a:chExt cx="10820400" cy="1119063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10820400" cy="111906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631680" y="273147"/>
              <a:ext cx="95570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4A98"/>
                  </a:solidFill>
                  <a:latin typeface="Inter"/>
                </a:rPr>
                <a:t>Model created with four Emergent Themes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44000" y="7541377"/>
            <a:ext cx="8115300" cy="1258397"/>
            <a:chOff x="0" y="0"/>
            <a:chExt cx="10820400" cy="1677863"/>
          </a:xfrm>
        </p:grpSpPr>
        <p:sp>
          <p:nvSpPr>
            <p:cNvPr id="12" name="AutoShape 12"/>
            <p:cNvSpPr/>
            <p:nvPr/>
          </p:nvSpPr>
          <p:spPr>
            <a:xfrm>
              <a:off x="0" y="0"/>
              <a:ext cx="10820400" cy="1677863"/>
            </a:xfrm>
            <a:prstGeom prst="rect">
              <a:avLst/>
            </a:pr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631680" y="273147"/>
              <a:ext cx="955704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004A98"/>
                  </a:solidFill>
                  <a:latin typeface="Inter"/>
                </a:rPr>
                <a:t>Model calibrated by re-interviewing two of the Coaches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9970" y="3559940"/>
            <a:ext cx="5349173" cy="534917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75736" y="5190095"/>
            <a:ext cx="2219233" cy="1386341"/>
            <a:chOff x="0" y="0"/>
            <a:chExt cx="584489" cy="3651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4489" cy="365127"/>
            </a:xfrm>
            <a:custGeom>
              <a:avLst/>
              <a:gdLst/>
              <a:ahLst/>
              <a:cxnLst/>
              <a:rect l="l" t="t" r="r" b="b"/>
              <a:pathLst>
                <a:path w="584489" h="365127">
                  <a:moveTo>
                    <a:pt x="177916" y="0"/>
                  </a:moveTo>
                  <a:lnTo>
                    <a:pt x="406573" y="0"/>
                  </a:lnTo>
                  <a:cubicBezTo>
                    <a:pt x="504833" y="0"/>
                    <a:pt x="584489" y="79656"/>
                    <a:pt x="584489" y="177916"/>
                  </a:cubicBezTo>
                  <a:lnTo>
                    <a:pt x="584489" y="187210"/>
                  </a:lnTo>
                  <a:cubicBezTo>
                    <a:pt x="584489" y="234397"/>
                    <a:pt x="565745" y="279650"/>
                    <a:pt x="532379" y="313016"/>
                  </a:cubicBezTo>
                  <a:cubicBezTo>
                    <a:pt x="499013" y="346382"/>
                    <a:pt x="453759" y="365127"/>
                    <a:pt x="406573" y="365127"/>
                  </a:cubicBezTo>
                  <a:lnTo>
                    <a:pt x="177916" y="365127"/>
                  </a:lnTo>
                  <a:cubicBezTo>
                    <a:pt x="130730" y="365127"/>
                    <a:pt x="85476" y="346382"/>
                    <a:pt x="52111" y="313016"/>
                  </a:cubicBezTo>
                  <a:cubicBezTo>
                    <a:pt x="18745" y="279650"/>
                    <a:pt x="0" y="234397"/>
                    <a:pt x="0" y="187210"/>
                  </a:cubicBezTo>
                  <a:lnTo>
                    <a:pt x="0" y="177916"/>
                  </a:lnTo>
                  <a:cubicBezTo>
                    <a:pt x="0" y="130730"/>
                    <a:pt x="18745" y="85476"/>
                    <a:pt x="52111" y="52111"/>
                  </a:cubicBezTo>
                  <a:cubicBezTo>
                    <a:pt x="85476" y="18745"/>
                    <a:pt x="130730" y="0"/>
                    <a:pt x="177916" y="0"/>
                  </a:cubicBezTo>
                  <a:close/>
                </a:path>
              </a:pathLst>
            </a:custGeom>
            <a:solidFill>
              <a:srgbClr val="F7B385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819457" y="4840981"/>
            <a:ext cx="2590199" cy="2206103"/>
            <a:chOff x="0" y="0"/>
            <a:chExt cx="682192" cy="58103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82192" cy="581031"/>
            </a:xfrm>
            <a:custGeom>
              <a:avLst/>
              <a:gdLst/>
              <a:ahLst/>
              <a:cxnLst/>
              <a:rect l="l" t="t" r="r" b="b"/>
              <a:pathLst>
                <a:path w="682192" h="581031">
                  <a:moveTo>
                    <a:pt x="152435" y="0"/>
                  </a:moveTo>
                  <a:lnTo>
                    <a:pt x="529757" y="0"/>
                  </a:lnTo>
                  <a:cubicBezTo>
                    <a:pt x="613945" y="0"/>
                    <a:pt x="682192" y="68248"/>
                    <a:pt x="682192" y="152435"/>
                  </a:cubicBezTo>
                  <a:lnTo>
                    <a:pt x="682192" y="428596"/>
                  </a:lnTo>
                  <a:cubicBezTo>
                    <a:pt x="682192" y="469024"/>
                    <a:pt x="666132" y="507797"/>
                    <a:pt x="637545" y="536384"/>
                  </a:cubicBezTo>
                  <a:cubicBezTo>
                    <a:pt x="608958" y="564971"/>
                    <a:pt x="570185" y="581031"/>
                    <a:pt x="529757" y="581031"/>
                  </a:cubicBezTo>
                  <a:lnTo>
                    <a:pt x="152435" y="581031"/>
                  </a:lnTo>
                  <a:cubicBezTo>
                    <a:pt x="112007" y="581031"/>
                    <a:pt x="73234" y="564971"/>
                    <a:pt x="44647" y="536384"/>
                  </a:cubicBezTo>
                  <a:cubicBezTo>
                    <a:pt x="16060" y="507797"/>
                    <a:pt x="0" y="469024"/>
                    <a:pt x="0" y="428596"/>
                  </a:cubicBezTo>
                  <a:lnTo>
                    <a:pt x="0" y="152435"/>
                  </a:lnTo>
                  <a:cubicBezTo>
                    <a:pt x="0" y="112007"/>
                    <a:pt x="16060" y="73234"/>
                    <a:pt x="44647" y="44647"/>
                  </a:cubicBezTo>
                  <a:cubicBezTo>
                    <a:pt x="73234" y="16060"/>
                    <a:pt x="112007" y="0"/>
                    <a:pt x="152435" y="0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352027" y="7831871"/>
            <a:ext cx="2085883" cy="1322668"/>
            <a:chOff x="0" y="0"/>
            <a:chExt cx="549368" cy="34835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49368" cy="348357"/>
            </a:xfrm>
            <a:custGeom>
              <a:avLst/>
              <a:gdLst/>
              <a:ahLst/>
              <a:cxnLst/>
              <a:rect l="l" t="t" r="r" b="b"/>
              <a:pathLst>
                <a:path w="549368" h="348357">
                  <a:moveTo>
                    <a:pt x="174178" y="0"/>
                  </a:moveTo>
                  <a:lnTo>
                    <a:pt x="375190" y="0"/>
                  </a:lnTo>
                  <a:cubicBezTo>
                    <a:pt x="471386" y="0"/>
                    <a:pt x="549368" y="77982"/>
                    <a:pt x="549368" y="174178"/>
                  </a:cubicBezTo>
                  <a:lnTo>
                    <a:pt x="549368" y="174178"/>
                  </a:lnTo>
                  <a:cubicBezTo>
                    <a:pt x="549368" y="220373"/>
                    <a:pt x="531017" y="264676"/>
                    <a:pt x="498353" y="297341"/>
                  </a:cubicBezTo>
                  <a:cubicBezTo>
                    <a:pt x="465688" y="330006"/>
                    <a:pt x="421385" y="348357"/>
                    <a:pt x="375190" y="348357"/>
                  </a:cubicBezTo>
                  <a:lnTo>
                    <a:pt x="174178" y="348357"/>
                  </a:lnTo>
                  <a:cubicBezTo>
                    <a:pt x="77982" y="348357"/>
                    <a:pt x="0" y="270375"/>
                    <a:pt x="0" y="174178"/>
                  </a:cubicBezTo>
                  <a:lnTo>
                    <a:pt x="0" y="174178"/>
                  </a:lnTo>
                  <a:cubicBezTo>
                    <a:pt x="0" y="77982"/>
                    <a:pt x="77982" y="0"/>
                    <a:pt x="174178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798622" y="7831871"/>
            <a:ext cx="2085883" cy="1322668"/>
            <a:chOff x="0" y="0"/>
            <a:chExt cx="549368" cy="34835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9368" cy="348357"/>
            </a:xfrm>
            <a:custGeom>
              <a:avLst/>
              <a:gdLst/>
              <a:ahLst/>
              <a:cxnLst/>
              <a:rect l="l" t="t" r="r" b="b"/>
              <a:pathLst>
                <a:path w="549368" h="348357">
                  <a:moveTo>
                    <a:pt x="174178" y="0"/>
                  </a:moveTo>
                  <a:lnTo>
                    <a:pt x="375190" y="0"/>
                  </a:lnTo>
                  <a:cubicBezTo>
                    <a:pt x="471386" y="0"/>
                    <a:pt x="549368" y="77982"/>
                    <a:pt x="549368" y="174178"/>
                  </a:cubicBezTo>
                  <a:lnTo>
                    <a:pt x="549368" y="174178"/>
                  </a:lnTo>
                  <a:cubicBezTo>
                    <a:pt x="549368" y="220373"/>
                    <a:pt x="531017" y="264676"/>
                    <a:pt x="498353" y="297341"/>
                  </a:cubicBezTo>
                  <a:cubicBezTo>
                    <a:pt x="465688" y="330006"/>
                    <a:pt x="421385" y="348357"/>
                    <a:pt x="375190" y="348357"/>
                  </a:cubicBezTo>
                  <a:lnTo>
                    <a:pt x="174178" y="348357"/>
                  </a:lnTo>
                  <a:cubicBezTo>
                    <a:pt x="77982" y="348357"/>
                    <a:pt x="0" y="270375"/>
                    <a:pt x="0" y="174178"/>
                  </a:cubicBezTo>
                  <a:lnTo>
                    <a:pt x="0" y="174178"/>
                  </a:lnTo>
                  <a:cubicBezTo>
                    <a:pt x="0" y="77982"/>
                    <a:pt x="77982" y="0"/>
                    <a:pt x="174178" y="0"/>
                  </a:cubicBezTo>
                  <a:close/>
                </a:path>
              </a:pathLst>
            </a:custGeom>
            <a:solidFill>
              <a:srgbClr val="62BAD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5785982" y="5223846"/>
            <a:ext cx="2230115" cy="1469258"/>
            <a:chOff x="0" y="0"/>
            <a:chExt cx="587355" cy="38696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87355" cy="386965"/>
            </a:xfrm>
            <a:custGeom>
              <a:avLst/>
              <a:gdLst/>
              <a:ahLst/>
              <a:cxnLst/>
              <a:rect l="l" t="t" r="r" b="b"/>
              <a:pathLst>
                <a:path w="587355" h="386965">
                  <a:moveTo>
                    <a:pt x="177048" y="0"/>
                  </a:moveTo>
                  <a:lnTo>
                    <a:pt x="410307" y="0"/>
                  </a:lnTo>
                  <a:cubicBezTo>
                    <a:pt x="508088" y="0"/>
                    <a:pt x="587355" y="79267"/>
                    <a:pt x="587355" y="177048"/>
                  </a:cubicBezTo>
                  <a:lnTo>
                    <a:pt x="587355" y="209917"/>
                  </a:lnTo>
                  <a:cubicBezTo>
                    <a:pt x="587355" y="256873"/>
                    <a:pt x="568702" y="301906"/>
                    <a:pt x="535499" y="335109"/>
                  </a:cubicBezTo>
                  <a:cubicBezTo>
                    <a:pt x="502296" y="368312"/>
                    <a:pt x="457263" y="386965"/>
                    <a:pt x="410307" y="386965"/>
                  </a:cubicBezTo>
                  <a:lnTo>
                    <a:pt x="177048" y="386965"/>
                  </a:lnTo>
                  <a:cubicBezTo>
                    <a:pt x="130092" y="386965"/>
                    <a:pt x="85059" y="368312"/>
                    <a:pt x="51856" y="335109"/>
                  </a:cubicBezTo>
                  <a:cubicBezTo>
                    <a:pt x="18653" y="301906"/>
                    <a:pt x="0" y="256873"/>
                    <a:pt x="0" y="209917"/>
                  </a:cubicBezTo>
                  <a:lnTo>
                    <a:pt x="0" y="177048"/>
                  </a:lnTo>
                  <a:cubicBezTo>
                    <a:pt x="0" y="130092"/>
                    <a:pt x="18653" y="85059"/>
                    <a:pt x="51856" y="51856"/>
                  </a:cubicBezTo>
                  <a:cubicBezTo>
                    <a:pt x="85059" y="18653"/>
                    <a:pt x="130092" y="0"/>
                    <a:pt x="177048" y="0"/>
                  </a:cubicBezTo>
                  <a:close/>
                </a:path>
              </a:pathLst>
            </a:custGeom>
            <a:solidFill>
              <a:srgbClr val="0BBF99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047590" y="2898606"/>
            <a:ext cx="2085883" cy="1322668"/>
            <a:chOff x="0" y="0"/>
            <a:chExt cx="549368" cy="34835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49368" cy="348357"/>
            </a:xfrm>
            <a:custGeom>
              <a:avLst/>
              <a:gdLst/>
              <a:ahLst/>
              <a:cxnLst/>
              <a:rect l="l" t="t" r="r" b="b"/>
              <a:pathLst>
                <a:path w="549368" h="348357">
                  <a:moveTo>
                    <a:pt x="174178" y="0"/>
                  </a:moveTo>
                  <a:lnTo>
                    <a:pt x="375190" y="0"/>
                  </a:lnTo>
                  <a:cubicBezTo>
                    <a:pt x="471386" y="0"/>
                    <a:pt x="549368" y="77982"/>
                    <a:pt x="549368" y="174178"/>
                  </a:cubicBezTo>
                  <a:lnTo>
                    <a:pt x="549368" y="174178"/>
                  </a:lnTo>
                  <a:cubicBezTo>
                    <a:pt x="549368" y="220373"/>
                    <a:pt x="531017" y="264676"/>
                    <a:pt x="498353" y="297341"/>
                  </a:cubicBezTo>
                  <a:cubicBezTo>
                    <a:pt x="465688" y="330006"/>
                    <a:pt x="421385" y="348357"/>
                    <a:pt x="375190" y="348357"/>
                  </a:cubicBezTo>
                  <a:lnTo>
                    <a:pt x="174178" y="348357"/>
                  </a:lnTo>
                  <a:cubicBezTo>
                    <a:pt x="77982" y="348357"/>
                    <a:pt x="0" y="270375"/>
                    <a:pt x="0" y="174178"/>
                  </a:cubicBezTo>
                  <a:lnTo>
                    <a:pt x="0" y="174178"/>
                  </a:lnTo>
                  <a:cubicBezTo>
                    <a:pt x="0" y="77982"/>
                    <a:pt x="77982" y="0"/>
                    <a:pt x="174178" y="0"/>
                  </a:cubicBezTo>
                  <a:close/>
                </a:path>
              </a:pathLst>
            </a:custGeom>
            <a:solidFill>
              <a:srgbClr val="C9E265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144000" y="1938002"/>
            <a:ext cx="5185570" cy="1811382"/>
            <a:chOff x="0" y="0"/>
            <a:chExt cx="6914094" cy="2415176"/>
          </a:xfrm>
        </p:grpSpPr>
        <p:sp>
          <p:nvSpPr>
            <p:cNvPr id="35" name="TextBox 35"/>
            <p:cNvSpPr txBox="1"/>
            <p:nvPr/>
          </p:nvSpPr>
          <p:spPr>
            <a:xfrm>
              <a:off x="0" y="9525"/>
              <a:ext cx="6914094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99"/>
                </a:lnSpc>
              </a:pPr>
              <a:r>
                <a:rPr lang="en-US" sz="6499">
                  <a:solidFill>
                    <a:srgbClr val="004A98"/>
                  </a:solidFill>
                  <a:latin typeface="Ramabhadra"/>
                </a:rPr>
                <a:t>Method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780811"/>
              <a:ext cx="6914094" cy="634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0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2957000" y="5176221"/>
            <a:ext cx="2266950" cy="158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4F4F4"/>
                </a:solidFill>
                <a:latin typeface="Canva Sans Bold"/>
              </a:rPr>
              <a:t>Constructivist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4F4F4"/>
                </a:solidFill>
                <a:latin typeface="Canva Sans Bold"/>
              </a:rPr>
              <a:t>Grounded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4F4F4"/>
                </a:solidFill>
                <a:latin typeface="Canva Sans Bold"/>
              </a:rPr>
              <a:t>Theory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F4F4F4"/>
                </a:solidFill>
                <a:latin typeface="Canva Sans Bold"/>
              </a:rPr>
              <a:t>Sharmaz (2006)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89466" y="3141475"/>
            <a:ext cx="1802130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Interviews &amp;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Transcripts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881343" y="5525568"/>
            <a:ext cx="2006322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Coding: Initial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&amp; Focused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133473" y="8074741"/>
            <a:ext cx="1293793" cy="78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4A98"/>
                </a:solidFill>
                <a:latin typeface="Canva Sans"/>
              </a:rPr>
              <a:t>Memo </a:t>
            </a:r>
          </a:p>
          <a:p>
            <a:pPr algn="ctr">
              <a:lnSpc>
                <a:spcPts val="3220"/>
              </a:lnSpc>
            </a:pPr>
            <a:r>
              <a:rPr lang="en-US" sz="2300" dirty="0">
                <a:solidFill>
                  <a:srgbClr val="004A98"/>
                </a:solidFill>
                <a:latin typeface="Canva Sans"/>
              </a:rPr>
              <a:t>Writing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60519" y="8074741"/>
            <a:ext cx="1668899" cy="78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Theoretical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Sampling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54118" y="5325543"/>
            <a:ext cx="2040850" cy="1189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Core Themes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to Theoretical </a:t>
            </a:r>
          </a:p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4A98"/>
                </a:solidFill>
                <a:latin typeface="Canva Sans"/>
              </a:rPr>
              <a:t>Model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64D6681-AC2A-5443-AD1E-EFC1FC111F23}"/>
              </a:ext>
            </a:extLst>
          </p:cNvPr>
          <p:cNvSpPr txBox="1"/>
          <p:nvPr/>
        </p:nvSpPr>
        <p:spPr>
          <a:xfrm>
            <a:off x="380592" y="9468006"/>
            <a:ext cx="11506200" cy="377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3517" lvl="1">
              <a:lnSpc>
                <a:spcPts val="2380"/>
              </a:lnSpc>
            </a:pPr>
            <a:r>
              <a:rPr lang="en-US" sz="1800" dirty="0">
                <a:solidFill>
                  <a:srgbClr val="004A98"/>
                </a:solidFill>
                <a:latin typeface="Inter"/>
              </a:rPr>
              <a:t>Charmaz, Kathy. 2006. Constructing Grounded Theory.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706848" y="8083322"/>
            <a:ext cx="2552452" cy="1108824"/>
            <a:chOff x="0" y="0"/>
            <a:chExt cx="2945064" cy="12793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45064" cy="1279381"/>
            </a:xfrm>
            <a:custGeom>
              <a:avLst/>
              <a:gdLst/>
              <a:ahLst/>
              <a:cxnLst/>
              <a:rect l="l" t="t" r="r" b="b"/>
              <a:pathLst>
                <a:path w="2945064" h="1279381">
                  <a:moveTo>
                    <a:pt x="2820604" y="1279380"/>
                  </a:moveTo>
                  <a:lnTo>
                    <a:pt x="124460" y="1279380"/>
                  </a:lnTo>
                  <a:cubicBezTo>
                    <a:pt x="55880" y="1279380"/>
                    <a:pt x="0" y="1223501"/>
                    <a:pt x="0" y="1154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1154921"/>
                  </a:lnTo>
                  <a:cubicBezTo>
                    <a:pt x="2945064" y="1223501"/>
                    <a:pt x="2889184" y="1279381"/>
                    <a:pt x="2820604" y="1279381"/>
                  </a:cubicBezTo>
                  <a:close/>
                </a:path>
              </a:pathLst>
            </a:custGeom>
            <a:solidFill>
              <a:srgbClr val="004A9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368273" y="8149476"/>
            <a:ext cx="2552452" cy="1108824"/>
            <a:chOff x="0" y="0"/>
            <a:chExt cx="2945064" cy="12793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45064" cy="1279381"/>
            </a:xfrm>
            <a:custGeom>
              <a:avLst/>
              <a:gdLst/>
              <a:ahLst/>
              <a:cxnLst/>
              <a:rect l="l" t="t" r="r" b="b"/>
              <a:pathLst>
                <a:path w="2945064" h="1279381">
                  <a:moveTo>
                    <a:pt x="2820604" y="1279380"/>
                  </a:moveTo>
                  <a:lnTo>
                    <a:pt x="124460" y="1279380"/>
                  </a:lnTo>
                  <a:cubicBezTo>
                    <a:pt x="55880" y="1279380"/>
                    <a:pt x="0" y="1223501"/>
                    <a:pt x="0" y="1154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1154921"/>
                  </a:lnTo>
                  <a:cubicBezTo>
                    <a:pt x="2945064" y="1223501"/>
                    <a:pt x="2889184" y="1279381"/>
                    <a:pt x="2820604" y="1279381"/>
                  </a:cubicBezTo>
                  <a:close/>
                </a:path>
              </a:pathLst>
            </a:custGeom>
            <a:solidFill>
              <a:srgbClr val="0BBF9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8116399"/>
            <a:ext cx="2552452" cy="1108824"/>
            <a:chOff x="0" y="0"/>
            <a:chExt cx="2945064" cy="127938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45064" cy="1279381"/>
            </a:xfrm>
            <a:custGeom>
              <a:avLst/>
              <a:gdLst/>
              <a:ahLst/>
              <a:cxnLst/>
              <a:rect l="l" t="t" r="r" b="b"/>
              <a:pathLst>
                <a:path w="2945064" h="1279381">
                  <a:moveTo>
                    <a:pt x="2820604" y="1279380"/>
                  </a:moveTo>
                  <a:lnTo>
                    <a:pt x="124460" y="1279380"/>
                  </a:lnTo>
                  <a:cubicBezTo>
                    <a:pt x="55880" y="1279380"/>
                    <a:pt x="0" y="1223501"/>
                    <a:pt x="0" y="1154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1154921"/>
                  </a:lnTo>
                  <a:cubicBezTo>
                    <a:pt x="2945064" y="1223501"/>
                    <a:pt x="2889184" y="1279381"/>
                    <a:pt x="2820604" y="1279381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458072" y="8149476"/>
            <a:ext cx="2552452" cy="1108824"/>
            <a:chOff x="0" y="0"/>
            <a:chExt cx="2945064" cy="12793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45064" cy="1279381"/>
            </a:xfrm>
            <a:custGeom>
              <a:avLst/>
              <a:gdLst/>
              <a:ahLst/>
              <a:cxnLst/>
              <a:rect l="l" t="t" r="r" b="b"/>
              <a:pathLst>
                <a:path w="2945064" h="1279381">
                  <a:moveTo>
                    <a:pt x="2820604" y="1279380"/>
                  </a:moveTo>
                  <a:lnTo>
                    <a:pt x="124460" y="1279380"/>
                  </a:lnTo>
                  <a:cubicBezTo>
                    <a:pt x="55880" y="1279380"/>
                    <a:pt x="0" y="1223501"/>
                    <a:pt x="0" y="1154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1154921"/>
                  </a:lnTo>
                  <a:cubicBezTo>
                    <a:pt x="2945064" y="1223501"/>
                    <a:pt x="2889184" y="1279381"/>
                    <a:pt x="2820604" y="1279381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015721" y="8149476"/>
            <a:ext cx="2552452" cy="1108824"/>
            <a:chOff x="0" y="0"/>
            <a:chExt cx="2945064" cy="12793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5064" cy="1279381"/>
            </a:xfrm>
            <a:custGeom>
              <a:avLst/>
              <a:gdLst/>
              <a:ahLst/>
              <a:cxnLst/>
              <a:rect l="l" t="t" r="r" b="b"/>
              <a:pathLst>
                <a:path w="2945064" h="1279381">
                  <a:moveTo>
                    <a:pt x="2820604" y="1279380"/>
                  </a:moveTo>
                  <a:lnTo>
                    <a:pt x="124460" y="1279380"/>
                  </a:lnTo>
                  <a:cubicBezTo>
                    <a:pt x="55880" y="1279380"/>
                    <a:pt x="0" y="1223501"/>
                    <a:pt x="0" y="115492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1154921"/>
                  </a:lnTo>
                  <a:cubicBezTo>
                    <a:pt x="2945064" y="1223501"/>
                    <a:pt x="2889184" y="1279381"/>
                    <a:pt x="2820604" y="1279381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3992454" y="6881950"/>
            <a:ext cx="10303091" cy="51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175" spc="95">
                <a:solidFill>
                  <a:srgbClr val="004A98"/>
                </a:solidFill>
                <a:latin typeface="Aileron Heavy"/>
              </a:rPr>
              <a:t>COMPASSION FATIGUE &amp; BURNOUT CONTINUUM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706848" y="8347278"/>
            <a:ext cx="2552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4F4F4"/>
                </a:solidFill>
                <a:latin typeface="Canva Sans"/>
              </a:rPr>
              <a:t>Flourish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63868" y="8314201"/>
            <a:ext cx="2552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4F4F4"/>
                </a:solidFill>
                <a:latin typeface="Canva Sans"/>
              </a:rPr>
              <a:t>Health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015721" y="8314201"/>
            <a:ext cx="2552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4A98"/>
                </a:solidFill>
                <a:latin typeface="Canva Sans"/>
              </a:rPr>
              <a:t>Struggle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74209" y="8125403"/>
            <a:ext cx="2900940" cy="111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4F4F4"/>
                </a:solidFill>
                <a:latin typeface="Canva Sans"/>
              </a:rPr>
              <a:t>Compassion</a:t>
            </a:r>
          </a:p>
          <a:p>
            <a:pPr algn="ctr">
              <a:lnSpc>
                <a:spcPts val="4480"/>
              </a:lnSpc>
            </a:pPr>
            <a:r>
              <a:rPr lang="en-US" sz="3200" dirty="0">
                <a:solidFill>
                  <a:srgbClr val="F4F4F4"/>
                </a:solidFill>
                <a:latin typeface="Canva Sans"/>
              </a:rPr>
              <a:t>Fatigue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21682" y="8314201"/>
            <a:ext cx="255245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4F4F4"/>
                </a:solidFill>
                <a:latin typeface="Canva Sans"/>
              </a:rPr>
              <a:t>Burnout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448453" y="2676930"/>
            <a:ext cx="2915603" cy="312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4A98"/>
                </a:solidFill>
                <a:latin typeface="Inter Bold"/>
              </a:rPr>
              <a:t>Symptomology:</a:t>
            </a: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4A98"/>
              </a:solidFill>
              <a:latin typeface="Inter Bold"/>
            </a:endParaRP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Physical 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Psychological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Emotional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Relational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90376" y="1485900"/>
            <a:ext cx="3523046" cy="175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BBF99"/>
                </a:solidFill>
                <a:latin typeface="Ramabhadra"/>
              </a:rPr>
              <a:t>Findings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05123" y="2676930"/>
            <a:ext cx="2915603" cy="312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799" dirty="0">
                <a:solidFill>
                  <a:srgbClr val="004A98"/>
                </a:solidFill>
                <a:latin typeface="Inter Bold"/>
              </a:rPr>
              <a:t>Recovery:</a:t>
            </a:r>
          </a:p>
          <a:p>
            <a:pPr>
              <a:lnSpc>
                <a:spcPts val="4199"/>
              </a:lnSpc>
            </a:pPr>
            <a:endParaRPr lang="en-US" sz="2799" dirty="0">
              <a:solidFill>
                <a:srgbClr val="004A98"/>
              </a:solidFill>
              <a:latin typeface="Inter Bold"/>
            </a:endParaRP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Physical 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Psychological</a:t>
            </a:r>
          </a:p>
          <a:p>
            <a:pPr marL="604519" lvl="1" indent="-302260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Emotional</a:t>
            </a:r>
          </a:p>
          <a:p>
            <a:pPr marL="604519" lvl="1" indent="-302260" algn="l">
              <a:lnSpc>
                <a:spcPts val="4199"/>
              </a:lnSpc>
              <a:buFont typeface="Arial"/>
              <a:buChar char="•"/>
            </a:pPr>
            <a:r>
              <a:rPr lang="en-US" sz="2799" dirty="0">
                <a:solidFill>
                  <a:srgbClr val="0BBF99"/>
                </a:solidFill>
                <a:latin typeface="Inter"/>
              </a:rPr>
              <a:t>Relational</a:t>
            </a:r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801599" y="2196772"/>
            <a:ext cx="3006654" cy="4656305"/>
            <a:chOff x="0" y="0"/>
            <a:chExt cx="4097020" cy="634492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97020" cy="6344920"/>
            </a:xfrm>
            <a:custGeom>
              <a:avLst/>
              <a:gdLst/>
              <a:ahLst/>
              <a:cxnLst/>
              <a:rect l="l" t="t" r="r" b="b"/>
              <a:pathLst>
                <a:path w="4097020" h="6344920">
                  <a:moveTo>
                    <a:pt x="2904490" y="4164330"/>
                  </a:moveTo>
                  <a:cubicBezTo>
                    <a:pt x="3262630" y="4362450"/>
                    <a:pt x="3505200" y="4743450"/>
                    <a:pt x="3505200" y="5182870"/>
                  </a:cubicBezTo>
                  <a:cubicBezTo>
                    <a:pt x="3505200" y="5824220"/>
                    <a:pt x="2984500" y="6344920"/>
                    <a:pt x="2343150" y="6344920"/>
                  </a:cubicBezTo>
                  <a:cubicBezTo>
                    <a:pt x="1701800" y="6344920"/>
                    <a:pt x="1181100" y="5824220"/>
                    <a:pt x="1181100" y="5182870"/>
                  </a:cubicBezTo>
                  <a:cubicBezTo>
                    <a:pt x="1181100" y="5030470"/>
                    <a:pt x="1210310" y="4884420"/>
                    <a:pt x="1264920" y="4749800"/>
                  </a:cubicBezTo>
                  <a:cubicBezTo>
                    <a:pt x="1183640" y="4771390"/>
                    <a:pt x="1098550" y="4782820"/>
                    <a:pt x="1009650" y="4782820"/>
                  </a:cubicBezTo>
                  <a:cubicBezTo>
                    <a:pt x="452120" y="4782820"/>
                    <a:pt x="0" y="4330700"/>
                    <a:pt x="0" y="3773170"/>
                  </a:cubicBezTo>
                  <a:cubicBezTo>
                    <a:pt x="0" y="3233420"/>
                    <a:pt x="424180" y="2791460"/>
                    <a:pt x="957580" y="2764790"/>
                  </a:cubicBezTo>
                  <a:cubicBezTo>
                    <a:pt x="953770" y="2722880"/>
                    <a:pt x="952500" y="2682240"/>
                    <a:pt x="952500" y="2639060"/>
                  </a:cubicBezTo>
                  <a:cubicBezTo>
                    <a:pt x="952500" y="2366010"/>
                    <a:pt x="1022350" y="2109470"/>
                    <a:pt x="1144270" y="1885950"/>
                  </a:cubicBezTo>
                  <a:cubicBezTo>
                    <a:pt x="708660" y="1798320"/>
                    <a:pt x="381000" y="1413510"/>
                    <a:pt x="381000" y="952500"/>
                  </a:cubicBezTo>
                  <a:cubicBezTo>
                    <a:pt x="381000" y="426720"/>
                    <a:pt x="807720" y="0"/>
                    <a:pt x="1333500" y="0"/>
                  </a:cubicBezTo>
                  <a:cubicBezTo>
                    <a:pt x="1859280" y="0"/>
                    <a:pt x="2286000" y="426720"/>
                    <a:pt x="2286000" y="952500"/>
                  </a:cubicBezTo>
                  <a:cubicBezTo>
                    <a:pt x="2286000" y="998220"/>
                    <a:pt x="2282190" y="1042670"/>
                    <a:pt x="2277110" y="1085850"/>
                  </a:cubicBezTo>
                  <a:cubicBezTo>
                    <a:pt x="2358390" y="1073150"/>
                    <a:pt x="2440940" y="1066800"/>
                    <a:pt x="2524760" y="1066800"/>
                  </a:cubicBezTo>
                  <a:cubicBezTo>
                    <a:pt x="3393440" y="1066800"/>
                    <a:pt x="4097020" y="1770380"/>
                    <a:pt x="4097020" y="2639060"/>
                  </a:cubicBezTo>
                  <a:cubicBezTo>
                    <a:pt x="4097020" y="3375660"/>
                    <a:pt x="3589020" y="3994150"/>
                    <a:pt x="2904490" y="4164330"/>
                  </a:cubicBezTo>
                  <a:close/>
                </a:path>
              </a:pathLst>
            </a:custGeom>
            <a:blipFill>
              <a:blip r:embed="rId3"/>
              <a:stretch>
                <a:fillRect l="-1622" r="-1622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14295546" y="2196772"/>
            <a:ext cx="3006654" cy="4656305"/>
            <a:chOff x="0" y="0"/>
            <a:chExt cx="4097020" cy="63449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097020" cy="6344920"/>
            </a:xfrm>
            <a:custGeom>
              <a:avLst/>
              <a:gdLst/>
              <a:ahLst/>
              <a:cxnLst/>
              <a:rect l="l" t="t" r="r" b="b"/>
              <a:pathLst>
                <a:path w="4097020" h="6344920">
                  <a:moveTo>
                    <a:pt x="2904490" y="4164330"/>
                  </a:moveTo>
                  <a:cubicBezTo>
                    <a:pt x="3262630" y="4362450"/>
                    <a:pt x="3505200" y="4743450"/>
                    <a:pt x="3505200" y="5182870"/>
                  </a:cubicBezTo>
                  <a:cubicBezTo>
                    <a:pt x="3505200" y="5824220"/>
                    <a:pt x="2984500" y="6344920"/>
                    <a:pt x="2343150" y="6344920"/>
                  </a:cubicBezTo>
                  <a:cubicBezTo>
                    <a:pt x="1701800" y="6344920"/>
                    <a:pt x="1181100" y="5824220"/>
                    <a:pt x="1181100" y="5182870"/>
                  </a:cubicBezTo>
                  <a:cubicBezTo>
                    <a:pt x="1181100" y="5030470"/>
                    <a:pt x="1210310" y="4884420"/>
                    <a:pt x="1264920" y="4749800"/>
                  </a:cubicBezTo>
                  <a:cubicBezTo>
                    <a:pt x="1183640" y="4771390"/>
                    <a:pt x="1098550" y="4782820"/>
                    <a:pt x="1009650" y="4782820"/>
                  </a:cubicBezTo>
                  <a:cubicBezTo>
                    <a:pt x="452120" y="4782820"/>
                    <a:pt x="0" y="4330700"/>
                    <a:pt x="0" y="3773170"/>
                  </a:cubicBezTo>
                  <a:cubicBezTo>
                    <a:pt x="0" y="3233420"/>
                    <a:pt x="424180" y="2791460"/>
                    <a:pt x="957580" y="2764790"/>
                  </a:cubicBezTo>
                  <a:cubicBezTo>
                    <a:pt x="953770" y="2722880"/>
                    <a:pt x="952500" y="2682240"/>
                    <a:pt x="952500" y="2639060"/>
                  </a:cubicBezTo>
                  <a:cubicBezTo>
                    <a:pt x="952500" y="2366010"/>
                    <a:pt x="1022350" y="2109470"/>
                    <a:pt x="1144270" y="1885950"/>
                  </a:cubicBezTo>
                  <a:cubicBezTo>
                    <a:pt x="708660" y="1798320"/>
                    <a:pt x="381000" y="1413510"/>
                    <a:pt x="381000" y="952500"/>
                  </a:cubicBezTo>
                  <a:cubicBezTo>
                    <a:pt x="381000" y="426720"/>
                    <a:pt x="807720" y="0"/>
                    <a:pt x="1333500" y="0"/>
                  </a:cubicBezTo>
                  <a:cubicBezTo>
                    <a:pt x="1859280" y="0"/>
                    <a:pt x="2286000" y="426720"/>
                    <a:pt x="2286000" y="952500"/>
                  </a:cubicBezTo>
                  <a:cubicBezTo>
                    <a:pt x="2286000" y="998220"/>
                    <a:pt x="2282190" y="1042670"/>
                    <a:pt x="2277110" y="1085850"/>
                  </a:cubicBezTo>
                  <a:cubicBezTo>
                    <a:pt x="2358390" y="1073150"/>
                    <a:pt x="2440940" y="1066800"/>
                    <a:pt x="2524760" y="1066800"/>
                  </a:cubicBezTo>
                  <a:cubicBezTo>
                    <a:pt x="3393440" y="1066800"/>
                    <a:pt x="4097020" y="1770380"/>
                    <a:pt x="4097020" y="2639060"/>
                  </a:cubicBezTo>
                  <a:cubicBezTo>
                    <a:pt x="4097020" y="3375660"/>
                    <a:pt x="3589020" y="3994150"/>
                    <a:pt x="2904490" y="4164330"/>
                  </a:cubicBezTo>
                  <a:close/>
                </a:path>
              </a:pathLst>
            </a:custGeom>
            <a:blipFill>
              <a:blip r:embed="rId4"/>
              <a:stretch>
                <a:fillRect l="-66113" r="-66113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551" t="26599" r="2551" b="212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479713"/>
            <a:ext cx="18288000" cy="6807287"/>
            <a:chOff x="0" y="0"/>
            <a:chExt cx="4816593" cy="17928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792866"/>
            </a:xfrm>
            <a:custGeom>
              <a:avLst/>
              <a:gdLst/>
              <a:ahLst/>
              <a:cxnLst/>
              <a:rect l="l" t="t" r="r" b="b"/>
              <a:pathLst>
                <a:path w="4816592" h="1792866">
                  <a:moveTo>
                    <a:pt x="0" y="0"/>
                  </a:moveTo>
                  <a:lnTo>
                    <a:pt x="4816592" y="0"/>
                  </a:lnTo>
                  <a:lnTo>
                    <a:pt x="4816592" y="1792866"/>
                  </a:lnTo>
                  <a:lnTo>
                    <a:pt x="0" y="17928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t="17875" b="4887"/>
          <a:stretch>
            <a:fillRect/>
          </a:stretch>
        </p:blipFill>
        <p:spPr>
          <a:xfrm>
            <a:off x="304800" y="3291253"/>
            <a:ext cx="9838906" cy="68072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2154" r="12154" b="2558"/>
          <a:stretch>
            <a:fillRect/>
          </a:stretch>
        </p:blipFill>
        <p:spPr>
          <a:xfrm>
            <a:off x="10515543" y="3479713"/>
            <a:ext cx="7913151" cy="681283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479451"/>
            <a:ext cx="13443418" cy="630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1"/>
              </a:lnSpc>
              <a:spcBef>
                <a:spcPct val="0"/>
              </a:spcBef>
            </a:pPr>
            <a:r>
              <a:rPr lang="en-US" sz="3658">
                <a:solidFill>
                  <a:srgbClr val="004A98"/>
                </a:solidFill>
                <a:latin typeface="Inter Bold"/>
              </a:rPr>
              <a:t>FREUDENBERGER'S 12 PHASES OF BURNOUT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2884"/>
          <a:stretch>
            <a:fillRect/>
          </a:stretch>
        </p:blipFill>
        <p:spPr>
          <a:xfrm>
            <a:off x="2371735" y="1978466"/>
            <a:ext cx="13961978" cy="633006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52549" y="9094153"/>
            <a:ext cx="7411284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0000"/>
                </a:solidFill>
                <a:latin typeface="Inter"/>
              </a:rPr>
              <a:t>https://onlinelibrary.wiley.com/doi/epdf/10.1111/nhs.12387?saml_referrer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982551" y="2394411"/>
            <a:ext cx="8276749" cy="0"/>
          </a:xfrm>
          <a:prstGeom prst="line">
            <a:avLst/>
          </a:prstGeom>
          <a:ln w="9525" cap="rnd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8982551" y="4108002"/>
            <a:ext cx="8276749" cy="0"/>
          </a:xfrm>
          <a:prstGeom prst="line">
            <a:avLst/>
          </a:prstGeom>
          <a:ln w="9525" cap="rnd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8982551" y="5821593"/>
            <a:ext cx="8276749" cy="0"/>
          </a:xfrm>
          <a:prstGeom prst="line">
            <a:avLst/>
          </a:prstGeom>
          <a:ln w="9525" cap="rnd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982551" y="7535184"/>
            <a:ext cx="8276749" cy="0"/>
          </a:xfrm>
          <a:prstGeom prst="line">
            <a:avLst/>
          </a:prstGeom>
          <a:ln w="9525" cap="rnd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8982551" y="9248775"/>
            <a:ext cx="8273406" cy="0"/>
          </a:xfrm>
          <a:prstGeom prst="line">
            <a:avLst/>
          </a:prstGeom>
          <a:ln w="9525" cap="rnd">
            <a:solidFill>
              <a:srgbClr val="0BBF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600159" y="2560050"/>
            <a:ext cx="6195685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004A98"/>
                </a:solidFill>
                <a:latin typeface="Ramabhadra"/>
              </a:rPr>
              <a:t>Have you felt any of these?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43628" y="1335686"/>
            <a:ext cx="535731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4A98"/>
                </a:solidFill>
                <a:latin typeface="Inter"/>
              </a:rPr>
              <a:t>Eating or sleeping too little or too much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843628" y="3049277"/>
            <a:ext cx="535731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4A98"/>
                </a:solidFill>
                <a:latin typeface="Inter"/>
              </a:rPr>
              <a:t>Having low energy / exhausted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843628" y="4762868"/>
            <a:ext cx="6415672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4A98"/>
                </a:solidFill>
                <a:latin typeface="Inter"/>
              </a:rPr>
              <a:t>Feeling unusually confused or overwhelmed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43628" y="6290721"/>
            <a:ext cx="6415672" cy="737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004A98"/>
                </a:solidFill>
                <a:latin typeface="Inter"/>
              </a:rPr>
              <a:t>Finding it difficult to connect with others &amp; becoming resentful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43628" y="8190050"/>
            <a:ext cx="5357319" cy="36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>
                <a:solidFill>
                  <a:srgbClr val="004A98"/>
                </a:solidFill>
                <a:latin typeface="Inter"/>
              </a:rPr>
              <a:t>Inability to perform daily tasks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1152" y="1085493"/>
            <a:ext cx="739324" cy="91377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73929" y="2899598"/>
            <a:ext cx="913771" cy="71274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52529" y="4512675"/>
            <a:ext cx="556570" cy="9137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73929" y="6414835"/>
            <a:ext cx="913771" cy="53663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12972" y="7939856"/>
            <a:ext cx="835685" cy="9137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1127341" y="6162675"/>
            <a:ext cx="7141320" cy="3086100"/>
            <a:chOff x="0" y="0"/>
            <a:chExt cx="1880842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880842" cy="812800"/>
            </a:xfrm>
            <a:custGeom>
              <a:avLst/>
              <a:gdLst/>
              <a:ahLst/>
              <a:cxnLst/>
              <a:rect l="l" t="t" r="r" b="b"/>
              <a:pathLst>
                <a:path w="1880842" h="812800">
                  <a:moveTo>
                    <a:pt x="0" y="0"/>
                  </a:moveTo>
                  <a:lnTo>
                    <a:pt x="1880842" y="0"/>
                  </a:lnTo>
                  <a:lnTo>
                    <a:pt x="1880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4AF85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1624" y="6688455"/>
            <a:ext cx="7005170" cy="2034540"/>
            <a:chOff x="0" y="0"/>
            <a:chExt cx="9340226" cy="2712720"/>
          </a:xfrm>
        </p:grpSpPr>
        <p:sp>
          <p:nvSpPr>
            <p:cNvPr id="23" name="TextBox 23"/>
            <p:cNvSpPr txBox="1"/>
            <p:nvPr/>
          </p:nvSpPr>
          <p:spPr>
            <a:xfrm>
              <a:off x="1063970" y="-47625"/>
              <a:ext cx="8276256" cy="2760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>
                  <a:solidFill>
                    <a:srgbClr val="F4F4F4"/>
                  </a:solidFill>
                  <a:latin typeface="Inter"/>
                </a:rPr>
                <a:t>lf a coach suspects they are experiencing compassion fatigue, or for a yearly 'health check' they can use the free </a:t>
              </a:r>
              <a:r>
                <a:rPr lang="en-US" sz="2400">
                  <a:solidFill>
                    <a:srgbClr val="F4F4F4"/>
                  </a:solidFill>
                  <a:latin typeface="Inter Bold"/>
                  <a:hlinkClick r:id="rId13" tooltip="https://proqol.org/proqol-health-measure"/>
                </a:rPr>
                <a:t>Professional Quality of Life</a:t>
              </a:r>
              <a:r>
                <a:rPr lang="en-US" sz="2400">
                  <a:solidFill>
                    <a:srgbClr val="F4F4F4"/>
                  </a:solidFill>
                  <a:latin typeface="Inter"/>
                </a:rPr>
                <a:t> measure developed by psychologist Beth Hudnall Stamm, PhD. 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63500"/>
              <a:ext cx="583126" cy="40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9404" y="3100031"/>
            <a:ext cx="16335371" cy="568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7298" lvl="1" indent="-173649" algn="ctr">
              <a:lnSpc>
                <a:spcPts val="2252"/>
              </a:lnSpc>
              <a:buFont typeface="Arial"/>
              <a:buChar char="•"/>
            </a:pPr>
            <a:r>
              <a:rPr lang="en-US" sz="1608">
                <a:solidFill>
                  <a:srgbClr val="004A98"/>
                </a:solidFill>
                <a:latin typeface="Inter"/>
              </a:rPr>
              <a:t>Bachkirova T, 'The Self of the Coach: Conceptualization, Issues and Opportunities for Practitioner Development'Consulting Psychology Journal 68 (2) (2016) pp.143-156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9404" y="1947527"/>
            <a:ext cx="751971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0BBF99"/>
                </a:solidFill>
                <a:latin typeface="Ramabhadra"/>
              </a:rPr>
              <a:t>References</a:t>
            </a:r>
          </a:p>
          <a:p>
            <a:pPr algn="l">
              <a:lnSpc>
                <a:spcPts val="7799"/>
              </a:lnSpc>
            </a:pPr>
            <a:endParaRPr lang="en-US" sz="6499">
              <a:solidFill>
                <a:srgbClr val="0BBF99"/>
              </a:solidFill>
              <a:latin typeface="Ramabhadr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9404" y="3486133"/>
            <a:ext cx="357175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 algn="ctr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Oxford English Dictionary, 2021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9404" y="5869633"/>
            <a:ext cx="1623060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Walton M, Murray E, Christian MD. Mental health care for medical  staff and affiliated healthcare workers during the COVID-19 pandemic. European Heart Journal: Acute Cardiovascular Care. 2020;9(3):241-247. doi:10.1177/2048872620922795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54509" y="6569402"/>
            <a:ext cx="1623060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1" lvl="1" indent="-183515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Hricova, Monika &amp; Lovašová, Soňa. (2019). STRESS, SECONDARY TRAUMA AND BURNOUT-RISK CHARACTERISTICS IN HELPING PROFESSIONS a. 161-165.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69404" y="3881102"/>
            <a:ext cx="16826928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Figley, Charles R. 1995. ‘Compassion Fatigue: Toward a New Understanding of the Costs of Caring’. Pp. 3–28 in Secondary traumatic stress:  Self-care issues for clinicians, researchers, and educators. </a:t>
            </a:r>
          </a:p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Figley, Charles R. 2011. ‘The Empathic Response in Clinical Practice: Antecedents and Consequences.’ Pp. 263–74 in The Social Neuroscience of Empathy: From Bench to Bedside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69404" y="5150813"/>
            <a:ext cx="16673656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Maslach, Christina, and Michael Leiter. 2016. ‘Understanding the Burnout Experience: Recent Research and Its Implications for Psychiatry’. World Psychiatry15:103–11. doi: 10.1002/wps.20311.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9614" y="7288222"/>
            <a:ext cx="16230600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 dirty="0">
                <a:solidFill>
                  <a:srgbClr val="004A98"/>
                </a:solidFill>
                <a:latin typeface="Inter"/>
              </a:rPr>
              <a:t>Charmaz, Kathy. 2006. Constructing Grounded Theory. London ; Thousand Oaks, Calif: Sage Publications.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525836"/>
            <a:ext cx="11902203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 algn="ctr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Glaser, Judith E. 2014. Conversational Intelligence: How Great Leaders Build Trust and Get Extraordinary Results.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54509" y="7749867"/>
            <a:ext cx="16621271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Porges, Stephen W. 2009. ‘The Polyvagal Theory: New Insights into Adaptive Reactions of the Autonomic Nervous System’. Cleveland Clinic Journal of Medicine 76(Suppl 2):S86–90. doi: 10.3949/ccjm.76.s2.17.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39614" y="8946515"/>
            <a:ext cx="1626039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Alarcon, Gene, Kevin J. Eschleman, and Nathan A. Bowling. 2009. ‘Relationships between Personality Variables and Burnout: A Meta-Analysis’. Work &amp; Stress 23(3):244–63. doi: 10.1080/02678370903282600.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9404" y="1947527"/>
            <a:ext cx="751971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0BBF99"/>
                </a:solidFill>
                <a:latin typeface="Ramabhadra"/>
              </a:rPr>
              <a:t>References</a:t>
            </a:r>
          </a:p>
          <a:p>
            <a:pPr algn="l">
              <a:lnSpc>
                <a:spcPts val="7799"/>
              </a:lnSpc>
            </a:pPr>
            <a:endParaRPr lang="en-US" sz="6499">
              <a:solidFill>
                <a:srgbClr val="0BBF99"/>
              </a:solidFill>
              <a:latin typeface="Ramabhadr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50534" y="3435650"/>
            <a:ext cx="16308766" cy="11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de la Fuente, Jesús, Francisca Lahortiga-Ramos, Carmen Laspra-Solís, Cristina Maestro-Martín, Irene Alustiza, Enrique Aubá, and Raquel Martín-Lanas. 2020. ‘A Structural Equation Model of Achievement Emotions, Coping Strategies and Engagement-Burnout in Undergraduate Students: A Possible Underlying Mechanism in Facets of Perfectionism’. International Journal of Environmental Research and Public Health 17(6):2106. doi: 10.3390/ijerph17062106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3079" y="4678344"/>
            <a:ext cx="16648021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Panagioti, Maria, Efharis Panagopoulou, Peter Bower, George Lewith, Evangelos Kontopantelis, Carolyn Chew-Graham, Shoba Dawson, Harm van Marwijk, Keith Geraghty, and Aneez Esmail. 2017. ‘Controlled Interventions to Reduce Burnout in Physicians: A Systematic Review and Meta-Analysis’. JAMA Internal Medicine 177(2):195. doi: 10.1001/jamainternmed.2016.7674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048" y="5673590"/>
            <a:ext cx="1523169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Howard, Sue, and Bruce Johnson. 2004. ‘Resilient Teachers: Resisting Stress and Burnout’. Social Psychology of Education 7(4):399–420. doi: 10.1007/s11218-004-0975-0.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3079" y="6430509"/>
            <a:ext cx="16144768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Scarnera, Pasquale, Andrea Bosco, Emanuela Soleti, and Giulio E. Lancioni. 2009. ‘Preventing Burnout in Mental Health Workers at Interpersonal Level: An Italian Pilot Study’. Community Mental Health Journal 45(3):222–27. doi: 10.1007/s10597-008-9178-z.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0534" y="7263830"/>
            <a:ext cx="10082332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Neff, Kristin D., and Andrew P. Costigan. 2014. ‘Self-Compassion, Wellbeing, and Happiness’. 6.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0534" y="7849433"/>
            <a:ext cx="16108157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Collins, Sophia. 2014. ‘Exploring Psychologists’ Attachment Style, Compassion Fatigue and Satisfaction, and Use of Self-Care within Forensic Settings.’ University of Hertfordshire.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50534" y="8615878"/>
            <a:ext cx="15231690" cy="585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4" lvl="1" indent="-183517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4A98"/>
                </a:solidFill>
                <a:latin typeface="Inter"/>
              </a:rPr>
              <a:t>Krasner, Michael S. 2009. ‘Association of an Educational Program in Mindful Communication With Burnout, Empathy, and Attitudes Among Primary Care Physicians’. JAMA 302(12):1284. doi: 10.1001/jama.2009.1384.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62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88380" y="280221"/>
            <a:ext cx="5890290" cy="1496958"/>
            <a:chOff x="0" y="0"/>
            <a:chExt cx="1346676" cy="3422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6676" cy="342244"/>
            </a:xfrm>
            <a:custGeom>
              <a:avLst/>
              <a:gdLst/>
              <a:ahLst/>
              <a:cxnLst/>
              <a:rect l="l" t="t" r="r" b="b"/>
              <a:pathLst>
                <a:path w="1346676" h="342244">
                  <a:moveTo>
                    <a:pt x="0" y="0"/>
                  </a:moveTo>
                  <a:lnTo>
                    <a:pt x="1346676" y="0"/>
                  </a:lnTo>
                  <a:lnTo>
                    <a:pt x="1346676" y="342244"/>
                  </a:lnTo>
                  <a:lnTo>
                    <a:pt x="0" y="342244"/>
                  </a:lnTo>
                  <a:close/>
                </a:path>
              </a:pathLst>
            </a:custGeom>
            <a:solidFill>
              <a:srgbClr val="25587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543" tIns="43543" rIns="43543" bIns="43543" rtlCol="0" anchor="ctr"/>
            <a:lstStyle/>
            <a:p>
              <a:pPr algn="ctr">
                <a:lnSpc>
                  <a:spcPts val="338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88380" y="5001024"/>
            <a:ext cx="8598535" cy="1496958"/>
            <a:chOff x="0" y="0"/>
            <a:chExt cx="1965852" cy="3422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65852" cy="342244"/>
            </a:xfrm>
            <a:custGeom>
              <a:avLst/>
              <a:gdLst/>
              <a:ahLst/>
              <a:cxnLst/>
              <a:rect l="l" t="t" r="r" b="b"/>
              <a:pathLst>
                <a:path w="1965852" h="342244">
                  <a:moveTo>
                    <a:pt x="0" y="0"/>
                  </a:moveTo>
                  <a:lnTo>
                    <a:pt x="1965852" y="0"/>
                  </a:lnTo>
                  <a:lnTo>
                    <a:pt x="1965852" y="342244"/>
                  </a:lnTo>
                  <a:lnTo>
                    <a:pt x="0" y="342244"/>
                  </a:lnTo>
                  <a:close/>
                </a:path>
              </a:pathLst>
            </a:custGeom>
            <a:solidFill>
              <a:srgbClr val="4E4B4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543" tIns="43543" rIns="43543" bIns="43543" rtlCol="0" anchor="ctr"/>
            <a:lstStyle/>
            <a:p>
              <a:pPr algn="ctr">
                <a:lnSpc>
                  <a:spcPts val="3388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82019" y="-10099"/>
            <a:ext cx="5890290" cy="1866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36"/>
              </a:lnSpc>
              <a:spcBef>
                <a:spcPct val="0"/>
              </a:spcBef>
            </a:pPr>
            <a:r>
              <a:rPr lang="en-US" sz="10883">
                <a:solidFill>
                  <a:srgbClr val="0BBF99"/>
                </a:solidFill>
                <a:latin typeface="Garet Bold"/>
              </a:rPr>
              <a:t>ONLINE 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88380" y="7149867"/>
            <a:ext cx="10328300" cy="1496958"/>
            <a:chOff x="0" y="0"/>
            <a:chExt cx="2361322" cy="34224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361322" cy="342244"/>
            </a:xfrm>
            <a:custGeom>
              <a:avLst/>
              <a:gdLst/>
              <a:ahLst/>
              <a:cxnLst/>
              <a:rect l="l" t="t" r="r" b="b"/>
              <a:pathLst>
                <a:path w="2361322" h="342244">
                  <a:moveTo>
                    <a:pt x="0" y="0"/>
                  </a:moveTo>
                  <a:lnTo>
                    <a:pt x="2361322" y="0"/>
                  </a:lnTo>
                  <a:lnTo>
                    <a:pt x="2361322" y="342244"/>
                  </a:lnTo>
                  <a:lnTo>
                    <a:pt x="0" y="342244"/>
                  </a:lnTo>
                  <a:close/>
                </a:path>
              </a:pathLst>
            </a:custGeom>
            <a:solidFill>
              <a:srgbClr val="255871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543" tIns="43543" rIns="43543" bIns="43543" rtlCol="0" anchor="ctr"/>
            <a:lstStyle/>
            <a:p>
              <a:pPr algn="ctr">
                <a:lnSpc>
                  <a:spcPts val="3388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82019" y="4710703"/>
            <a:ext cx="8115300" cy="1866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36"/>
              </a:lnSpc>
              <a:spcBef>
                <a:spcPct val="0"/>
              </a:spcBef>
            </a:pPr>
            <a:r>
              <a:rPr lang="en-US" sz="10883">
                <a:solidFill>
                  <a:srgbClr val="0BBF99"/>
                </a:solidFill>
                <a:latin typeface="Garet Bold"/>
              </a:rPr>
              <a:t>COACHING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6859547"/>
            <a:ext cx="10134662" cy="1866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36"/>
              </a:lnSpc>
              <a:spcBef>
                <a:spcPct val="0"/>
              </a:spcBef>
            </a:pPr>
            <a:r>
              <a:rPr lang="en-US" sz="10883">
                <a:solidFill>
                  <a:srgbClr val="0BBF99"/>
                </a:solidFill>
                <a:latin typeface="Garet Bold"/>
              </a:rPr>
              <a:t>PROGRAMME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8380" y="9089544"/>
            <a:ext cx="6884947" cy="4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8"/>
              </a:lnSpc>
              <a:spcBef>
                <a:spcPct val="0"/>
              </a:spcBef>
            </a:pPr>
            <a:r>
              <a:rPr lang="en-US" sz="2999">
                <a:solidFill>
                  <a:srgbClr val="004A98"/>
                </a:solidFill>
                <a:latin typeface="Garet"/>
              </a:rPr>
              <a:t>hello@marianrosefield.com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8380" y="2694826"/>
            <a:ext cx="5890290" cy="1496958"/>
            <a:chOff x="0" y="0"/>
            <a:chExt cx="1346676" cy="34224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46676" cy="342244"/>
            </a:xfrm>
            <a:custGeom>
              <a:avLst/>
              <a:gdLst/>
              <a:ahLst/>
              <a:cxnLst/>
              <a:rect l="l" t="t" r="r" b="b"/>
              <a:pathLst>
                <a:path w="1346676" h="342244">
                  <a:moveTo>
                    <a:pt x="0" y="0"/>
                  </a:moveTo>
                  <a:lnTo>
                    <a:pt x="1346676" y="0"/>
                  </a:lnTo>
                  <a:lnTo>
                    <a:pt x="1346676" y="342244"/>
                  </a:lnTo>
                  <a:lnTo>
                    <a:pt x="0" y="342244"/>
                  </a:lnTo>
                  <a:close/>
                </a:path>
              </a:pathLst>
            </a:custGeom>
            <a:solidFill>
              <a:srgbClr val="4E4B4D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43543" tIns="43543" rIns="43543" bIns="43543" rtlCol="0" anchor="ctr"/>
            <a:lstStyle/>
            <a:p>
              <a:pPr algn="ctr">
                <a:lnSpc>
                  <a:spcPts val="3388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82019" y="2485276"/>
            <a:ext cx="5649971" cy="1866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236"/>
              </a:lnSpc>
              <a:spcBef>
                <a:spcPct val="0"/>
              </a:spcBef>
            </a:pPr>
            <a:r>
              <a:rPr lang="en-US" sz="10883">
                <a:solidFill>
                  <a:srgbClr val="0BBF99"/>
                </a:solidFill>
                <a:latin typeface="Garet Bold"/>
              </a:rPr>
              <a:t>GROUP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3718435"/>
            <a:ext cx="2421968" cy="33638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33046" y="1885453"/>
            <a:ext cx="9730623" cy="47591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72395" y="2766271"/>
            <a:ext cx="2457968" cy="2997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l="168" r="168"/>
          <a:stretch>
            <a:fillRect/>
          </a:stretch>
        </p:blipFill>
        <p:spPr>
          <a:xfrm>
            <a:off x="12318879" y="4589748"/>
            <a:ext cx="3007397" cy="197987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31725" y="3132882"/>
            <a:ext cx="1775646" cy="3436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30363" y="1821383"/>
            <a:ext cx="1395212" cy="13114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26118">
            <a:off x="2382293" y="5622337"/>
            <a:ext cx="2503159" cy="14108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24565" y="5337386"/>
            <a:ext cx="1395212" cy="13114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26118">
            <a:off x="1708031" y="6700308"/>
            <a:ext cx="1063305" cy="59931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533046" y="4819967"/>
            <a:ext cx="973062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Presence with client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6703" y="7862274"/>
            <a:ext cx="502467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BBF99"/>
                </a:solidFill>
                <a:latin typeface="Open Sans Light"/>
              </a:rPr>
              <a:t>Ideal/valued Self as Coach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2139" y="962025"/>
            <a:ext cx="879848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1616"/>
                </a:solidFill>
                <a:latin typeface="Open Sans Light"/>
              </a:rPr>
              <a:t>Experience of Compassion Fatigue &amp; Burnout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611769" y="7605416"/>
            <a:ext cx="502836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5757"/>
                </a:solidFill>
                <a:latin typeface="Open Sans Light"/>
              </a:rPr>
              <a:t>Retrospective Recognition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125953" y="1637026"/>
            <a:ext cx="4681419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BBF99"/>
                </a:solidFill>
                <a:latin typeface="Open Sans Light"/>
              </a:rPr>
              <a:t>Recovery: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BBF99"/>
                </a:solidFill>
                <a:latin typeface="Open Sans Light"/>
              </a:rPr>
              <a:t>Integrated Self as Coach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9608" y="1733967"/>
            <a:ext cx="8192898" cy="776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4F4F4"/>
                </a:solidFill>
                <a:latin typeface="Inter Bold"/>
              </a:rPr>
              <a:t>Compassion</a:t>
            </a:r>
            <a:r>
              <a:rPr lang="en-US" sz="2400" dirty="0">
                <a:solidFill>
                  <a:srgbClr val="F4F4F4"/>
                </a:solidFill>
                <a:latin typeface="Inter"/>
              </a:rPr>
              <a:t> can be defined as concern for the sufferings or misfortunes of others, the feeling of being moved by the distress of another, and by the desire to relieve it 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4F4F4"/>
                </a:solidFill>
                <a:latin typeface="Inter Italics"/>
              </a:rPr>
              <a:t>(Oxford English Dictionary, 2021) </a:t>
            </a:r>
          </a:p>
          <a:p>
            <a:pPr>
              <a:lnSpc>
                <a:spcPts val="3359"/>
              </a:lnSpc>
            </a:pPr>
            <a:endParaRPr lang="en-US" sz="2100" dirty="0">
              <a:solidFill>
                <a:srgbClr val="F4F4F4"/>
              </a:solidFill>
              <a:latin typeface="Inter Italics"/>
            </a:endParaRP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4F4F4"/>
                </a:solidFill>
                <a:latin typeface="Inter"/>
              </a:rPr>
              <a:t>This desire to help, may lead to fatigue or exhaustion in the caretaker; a </a:t>
            </a:r>
            <a:r>
              <a:rPr lang="en-US" sz="2400" dirty="0">
                <a:solidFill>
                  <a:srgbClr val="F4F4F4"/>
                </a:solidFill>
                <a:latin typeface="Inter Bold"/>
              </a:rPr>
              <a:t>fatigue</a:t>
            </a:r>
            <a:r>
              <a:rPr lang="en-US" sz="2400" dirty="0">
                <a:solidFill>
                  <a:srgbClr val="F4F4F4"/>
                </a:solidFill>
                <a:latin typeface="Inter"/>
              </a:rPr>
              <a:t> so profound it is understood by some to be an unavoidable casualty of the desire to help. 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4F4F4"/>
                </a:solidFill>
                <a:latin typeface="Inter Italics"/>
              </a:rPr>
              <a:t>(C. Figley, 2017; C. R. Figley, 1995; C. R. Figley &amp; </a:t>
            </a:r>
            <a:r>
              <a:rPr lang="en-US" sz="2100" dirty="0" err="1">
                <a:solidFill>
                  <a:srgbClr val="F4F4F4"/>
                </a:solidFill>
                <a:latin typeface="Inter Italics"/>
              </a:rPr>
              <a:t>Decety</a:t>
            </a:r>
            <a:r>
              <a:rPr lang="en-US" sz="2100" dirty="0">
                <a:solidFill>
                  <a:srgbClr val="F4F4F4"/>
                </a:solidFill>
                <a:latin typeface="Inter Italics"/>
              </a:rPr>
              <a:t> (Ed.), J, 2011)</a:t>
            </a:r>
          </a:p>
          <a:p>
            <a:pPr>
              <a:lnSpc>
                <a:spcPts val="3359"/>
              </a:lnSpc>
            </a:pPr>
            <a:endParaRPr lang="en-US" sz="2100" dirty="0">
              <a:solidFill>
                <a:srgbClr val="F4F4F4"/>
              </a:solidFill>
              <a:latin typeface="Inter Italics"/>
            </a:endParaRPr>
          </a:p>
          <a:p>
            <a:pPr>
              <a:lnSpc>
                <a:spcPts val="3359"/>
              </a:lnSpc>
            </a:pPr>
            <a:endParaRPr lang="en-US" sz="2100" dirty="0">
              <a:solidFill>
                <a:srgbClr val="F4F4F4"/>
              </a:solidFill>
              <a:latin typeface="Inter Italics"/>
            </a:endParaRPr>
          </a:p>
          <a:p>
            <a:pPr>
              <a:lnSpc>
                <a:spcPts val="3359"/>
              </a:lnSpc>
            </a:pPr>
            <a:r>
              <a:rPr lang="en-US" sz="2400" dirty="0">
                <a:solidFill>
                  <a:srgbClr val="F4F4F4"/>
                </a:solidFill>
                <a:latin typeface="Inter Bold"/>
              </a:rPr>
              <a:t>Burnout</a:t>
            </a:r>
            <a:r>
              <a:rPr lang="en-US" sz="2400" dirty="0">
                <a:solidFill>
                  <a:srgbClr val="F4F4F4"/>
                </a:solidFill>
                <a:latin typeface="Inter"/>
              </a:rPr>
              <a:t> can be defined as a “prolonged response to chronic interpersonal stressors on the job” demonstrated as fatigue, detachment, cynicism, and ineffectiveness/lack of accomplishment at work.</a:t>
            </a:r>
          </a:p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4F4F4"/>
                </a:solidFill>
                <a:latin typeface="Inter Italics"/>
              </a:rPr>
              <a:t>(Maslach &amp; Leiter, 2016, p103).</a:t>
            </a:r>
          </a:p>
        </p:txBody>
      </p:sp>
      <p:sp>
        <p:nvSpPr>
          <p:cNvPr id="3" name="AutoShape 3"/>
          <p:cNvSpPr/>
          <p:nvPr/>
        </p:nvSpPr>
        <p:spPr>
          <a:xfrm>
            <a:off x="619608" y="7143787"/>
            <a:ext cx="7805267" cy="0"/>
          </a:xfrm>
          <a:prstGeom prst="line">
            <a:avLst/>
          </a:prstGeom>
          <a:ln w="9525" cap="rnd">
            <a:solidFill>
              <a:srgbClr val="F4F4F4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344" y="241496"/>
            <a:ext cx="7495732" cy="1053078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9683567" y="0"/>
            <a:ext cx="8604433" cy="10287000"/>
            <a:chOff x="0" y="0"/>
            <a:chExt cx="2266188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66188" cy="2709333"/>
            </a:xfrm>
            <a:custGeom>
              <a:avLst/>
              <a:gdLst/>
              <a:ahLst/>
              <a:cxnLst/>
              <a:rect l="l" t="t" r="r" b="b"/>
              <a:pathLst>
                <a:path w="2266188" h="2709333">
                  <a:moveTo>
                    <a:pt x="0" y="0"/>
                  </a:moveTo>
                  <a:lnTo>
                    <a:pt x="2266188" y="0"/>
                  </a:lnTo>
                  <a:lnTo>
                    <a:pt x="226618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4AF8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l="8126" r="8126"/>
          <a:stretch>
            <a:fillRect/>
          </a:stretch>
        </p:blipFill>
        <p:spPr>
          <a:xfrm>
            <a:off x="9683567" y="0"/>
            <a:ext cx="8604433" cy="1027422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2045393" y="475549"/>
            <a:ext cx="3880781" cy="2148635"/>
            <a:chOff x="0" y="0"/>
            <a:chExt cx="5174375" cy="286484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5174375" cy="1193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080"/>
                </a:lnSpc>
              </a:pPr>
              <a:r>
                <a:rPr lang="en-US" sz="5900">
                  <a:solidFill>
                    <a:srgbClr val="F4F4F4"/>
                  </a:solidFill>
                  <a:latin typeface="Ramabhadra"/>
                </a:rPr>
                <a:t>Definitions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524362"/>
              <a:ext cx="3928424" cy="1340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/>
            </a:p>
            <a:p>
              <a:pPr>
                <a:lnSpc>
                  <a:spcPts val="4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0606" r="10606"/>
          <a:stretch>
            <a:fillRect/>
          </a:stretch>
        </p:blipFill>
        <p:spPr>
          <a:xfrm>
            <a:off x="10665951" y="0"/>
            <a:ext cx="7642831" cy="104766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2460" y="4637208"/>
            <a:ext cx="716778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F4F4F4"/>
                </a:solidFill>
                <a:latin typeface="Inter"/>
              </a:rPr>
              <a:t>Research Me-search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4206486"/>
            <a:ext cx="8115300" cy="1258397"/>
            <a:chOff x="0" y="0"/>
            <a:chExt cx="10820400" cy="1677863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0820400" cy="1677863"/>
            </a:xfrm>
            <a:prstGeom prst="rect">
              <a:avLst/>
            </a:prstGeom>
            <a:solidFill>
              <a:srgbClr val="004A98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631680" y="273147"/>
              <a:ext cx="955704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F4F4F4"/>
                  </a:solidFill>
                  <a:latin typeface="Inter"/>
                </a:rPr>
                <a:t>Gap in the Literature - no empirical research existed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5741108"/>
            <a:ext cx="8115300" cy="839297"/>
            <a:chOff x="0" y="0"/>
            <a:chExt cx="10820400" cy="1119063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10820400" cy="1119063"/>
            </a:xfrm>
            <a:prstGeom prst="rect">
              <a:avLst/>
            </a:prstGeom>
            <a:solidFill>
              <a:srgbClr val="004A9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31680" y="273147"/>
              <a:ext cx="955704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F4F4F4"/>
                  </a:solidFill>
                  <a:latin typeface="Inter"/>
                </a:rPr>
                <a:t>Impact of the phenomena - Brain scans, statistics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856631"/>
            <a:ext cx="8115300" cy="1258397"/>
            <a:chOff x="0" y="0"/>
            <a:chExt cx="10820400" cy="1677863"/>
          </a:xfrm>
        </p:grpSpPr>
        <p:sp>
          <p:nvSpPr>
            <p:cNvPr id="11" name="AutoShape 11"/>
            <p:cNvSpPr/>
            <p:nvPr/>
          </p:nvSpPr>
          <p:spPr>
            <a:xfrm>
              <a:off x="0" y="0"/>
              <a:ext cx="10820400" cy="1677863"/>
            </a:xfrm>
            <a:prstGeom prst="rect">
              <a:avLst/>
            </a:prstGeom>
            <a:solidFill>
              <a:srgbClr val="004A9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31680" y="273147"/>
              <a:ext cx="955704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F4F4F4"/>
                  </a:solidFill>
                  <a:latin typeface="Inter"/>
                </a:rPr>
                <a:t>To help other coaches to avoid, navigate &amp;/or recover from Compassion Fatigue and/or Burnout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8387562"/>
            <a:ext cx="8115300" cy="1258397"/>
            <a:chOff x="0" y="0"/>
            <a:chExt cx="10820400" cy="1677863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10820400" cy="1677863"/>
            </a:xfrm>
            <a:prstGeom prst="rect">
              <a:avLst/>
            </a:prstGeom>
            <a:solidFill>
              <a:srgbClr val="004A98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31680" y="273147"/>
              <a:ext cx="9557040" cy="1083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r>
                <a:rPr lang="en-US" sz="2400" dirty="0">
                  <a:solidFill>
                    <a:srgbClr val="F4F4F4"/>
                  </a:solidFill>
                  <a:latin typeface="Inter"/>
                </a:rPr>
                <a:t>To highlight both the risk and protective factors to the wider coaching profession 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9418"/>
            <a:ext cx="8548418" cy="1947421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9843409" y="9645959"/>
            <a:ext cx="8721663" cy="641041"/>
            <a:chOff x="0" y="0"/>
            <a:chExt cx="2297064" cy="16883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297064" cy="168834"/>
            </a:xfrm>
            <a:custGeom>
              <a:avLst/>
              <a:gdLst/>
              <a:ahLst/>
              <a:cxnLst/>
              <a:rect l="l" t="t" r="r" b="b"/>
              <a:pathLst>
                <a:path w="2297064" h="168834">
                  <a:moveTo>
                    <a:pt x="0" y="0"/>
                  </a:moveTo>
                  <a:lnTo>
                    <a:pt x="2297064" y="0"/>
                  </a:lnTo>
                  <a:lnTo>
                    <a:pt x="2297064" y="168834"/>
                  </a:lnTo>
                  <a:lnTo>
                    <a:pt x="0" y="168834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1938002"/>
            <a:ext cx="5185570" cy="1847577"/>
            <a:chOff x="0" y="0"/>
            <a:chExt cx="6914094" cy="2463436"/>
          </a:xfrm>
        </p:grpSpPr>
        <p:sp>
          <p:nvSpPr>
            <p:cNvPr id="21" name="TextBox 21"/>
            <p:cNvSpPr txBox="1"/>
            <p:nvPr/>
          </p:nvSpPr>
          <p:spPr>
            <a:xfrm>
              <a:off x="0" y="9525"/>
              <a:ext cx="6914094" cy="1298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99"/>
                </a:lnSpc>
              </a:pPr>
              <a:r>
                <a:rPr lang="en-US" sz="6499" dirty="0">
                  <a:solidFill>
                    <a:srgbClr val="004A98"/>
                  </a:solidFill>
                  <a:latin typeface="Ramabhadra"/>
                </a:rPr>
                <a:t>Purpose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780811"/>
              <a:ext cx="6914094" cy="682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99"/>
                </a:lnSpc>
              </a:pPr>
              <a:r>
                <a:rPr lang="en-US" sz="2999" dirty="0">
                  <a:solidFill>
                    <a:srgbClr val="0BBF99"/>
                  </a:solidFill>
                  <a:latin typeface="Inter"/>
                </a:rPr>
                <a:t>Why it matters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815061" y="9031605"/>
            <a:ext cx="6778359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4F4F4"/>
                </a:solidFill>
                <a:latin typeface="Inter Italics"/>
              </a:rPr>
              <a:t>"self as an instrument"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-2683616" y="9802332"/>
            <a:ext cx="24669036" cy="29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>
                <a:solidFill>
                  <a:srgbClr val="004A98"/>
                </a:solidFill>
                <a:latin typeface="Inter"/>
              </a:rPr>
              <a:t>Bachkirova T, 'The Self of the Coach: Conceptualization, Issues and Opportunities for Practitioner Development'Consulting Psychology Journal 68 (2) (2016) pp.143-156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30871" y="2574325"/>
            <a:ext cx="6034704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98"/>
                </a:solidFill>
                <a:latin typeface="Inter"/>
              </a:rPr>
              <a:t>OF 'HELPING WORKERS' PERCEIVE INCREASED STRESS FROM HELPING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8548418" cy="19474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3962196"/>
            <a:ext cx="7167780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24AF85"/>
                </a:solidFill>
                <a:latin typeface="Inter Bold"/>
              </a:rPr>
              <a:t>IN SOCIAL SERVICES FIELDS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9190756"/>
            <a:ext cx="16230600" cy="790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63">
                <a:solidFill>
                  <a:srgbClr val="004A98"/>
                </a:solidFill>
                <a:latin typeface="Inter"/>
              </a:rPr>
              <a:t>Hricova, Monika &amp; Lovašová, Soňa. (2019). STRESS, SECONDARY TRAUMA AND BURNOUT-RISK CHARACTERISTICS IN HELPING PROFESSIONS a. 161-165.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300083"/>
            <a:ext cx="634846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6499">
                <a:solidFill>
                  <a:srgbClr val="004A98"/>
                </a:solidFill>
                <a:latin typeface="Ramabhadra"/>
              </a:rPr>
              <a:t>Statistics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45822" y="2471533"/>
            <a:ext cx="2376324" cy="12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>
                <a:solidFill>
                  <a:srgbClr val="FF9E5E"/>
                </a:solidFill>
                <a:latin typeface="Barlow SemiCondensed Bold Bold"/>
              </a:rPr>
              <a:t>86%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45822" y="4950127"/>
            <a:ext cx="2376324" cy="12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>
                <a:solidFill>
                  <a:srgbClr val="FF9E5E"/>
                </a:solidFill>
                <a:latin typeface="Barlow SemiCondensed Bold Bold"/>
              </a:rPr>
              <a:t>23%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0871" y="4956587"/>
            <a:ext cx="603470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98"/>
                </a:solidFill>
                <a:latin typeface="Inter"/>
              </a:rPr>
              <a:t>SHOW SYMPTOMS OF EMOTIONAL EXHUASTION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45822" y="7430022"/>
            <a:ext cx="2376324" cy="127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4"/>
              </a:lnSpc>
            </a:pPr>
            <a:r>
              <a:rPr lang="en-US" sz="9584">
                <a:solidFill>
                  <a:srgbClr val="FF9E5E"/>
                </a:solidFill>
                <a:latin typeface="Barlow SemiCondensed Bold Bold"/>
              </a:rPr>
              <a:t>15%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30871" y="7436482"/>
            <a:ext cx="6034704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004A98"/>
                </a:solidFill>
                <a:latin typeface="Inter"/>
              </a:rPr>
              <a:t>AT RISK OF SECONDARY TRAUMA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>
            <a:extLst>
              <a:ext uri="{FF2B5EF4-FFF2-40B4-BE49-F238E27FC236}">
                <a16:creationId xmlns:a16="http://schemas.microsoft.com/office/drawing/2014/main" id="{E66ED73C-6598-7860-97EA-F3D9F3CC6314}"/>
              </a:ext>
            </a:extLst>
          </p:cNvPr>
          <p:cNvGrpSpPr/>
          <p:nvPr/>
        </p:nvGrpSpPr>
        <p:grpSpPr>
          <a:xfrm>
            <a:off x="1143000" y="3086100"/>
            <a:ext cx="6382877" cy="3236811"/>
            <a:chOff x="-82620" y="4987925"/>
            <a:chExt cx="8510503" cy="4315748"/>
          </a:xfrm>
        </p:grpSpPr>
        <p:sp>
          <p:nvSpPr>
            <p:cNvPr id="5" name="TextBox 12">
              <a:extLst>
                <a:ext uri="{FF2B5EF4-FFF2-40B4-BE49-F238E27FC236}">
                  <a16:creationId xmlns:a16="http://schemas.microsoft.com/office/drawing/2014/main" id="{176EAC22-E550-6B62-1A16-9BB9350EFC1A}"/>
                </a:ext>
              </a:extLst>
            </p:cNvPr>
            <p:cNvSpPr txBox="1"/>
            <p:nvPr/>
          </p:nvSpPr>
          <p:spPr>
            <a:xfrm>
              <a:off x="-82620" y="4987925"/>
              <a:ext cx="8464619" cy="2667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799"/>
                </a:lnSpc>
              </a:pPr>
              <a:r>
                <a:rPr lang="en-US" sz="6499" dirty="0">
                  <a:solidFill>
                    <a:srgbClr val="00B0F0"/>
                  </a:solidFill>
                  <a:latin typeface="Ramabhadra"/>
                </a:rPr>
                <a:t>Poster Presentation</a:t>
              </a:r>
            </a:p>
          </p:txBody>
        </p:sp>
        <p:sp>
          <p:nvSpPr>
            <p:cNvPr id="6" name="TextBox 13">
              <a:extLst>
                <a:ext uri="{FF2B5EF4-FFF2-40B4-BE49-F238E27FC236}">
                  <a16:creationId xmlns:a16="http://schemas.microsoft.com/office/drawing/2014/main" id="{E5007397-4059-4553-0371-D67DA3E28042}"/>
                </a:ext>
              </a:extLst>
            </p:cNvPr>
            <p:cNvSpPr txBox="1"/>
            <p:nvPr/>
          </p:nvSpPr>
          <p:spPr>
            <a:xfrm>
              <a:off x="-36736" y="7934324"/>
              <a:ext cx="8464619" cy="1369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799" dirty="0">
                  <a:solidFill>
                    <a:srgbClr val="00B0F0"/>
                  </a:solidFill>
                  <a:latin typeface="Inter"/>
                </a:rPr>
                <a:t>A whistle-stop tour of the research journey ...</a:t>
              </a:r>
            </a:p>
          </p:txBody>
        </p:sp>
      </p:grpSp>
      <p:pic>
        <p:nvPicPr>
          <p:cNvPr id="9" name="Picture 14">
            <a:extLst>
              <a:ext uri="{FF2B5EF4-FFF2-40B4-BE49-F238E27FC236}">
                <a16:creationId xmlns:a16="http://schemas.microsoft.com/office/drawing/2014/main" id="{972A6AC0-D728-7D9C-94F4-DEE1C1D4CE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8548418" cy="194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C88D86-93E8-F9B9-45E2-B988BC1F8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15185" r="40834" b="6297"/>
          <a:stretch/>
        </p:blipFill>
        <p:spPr>
          <a:xfrm>
            <a:off x="10972800" y="185487"/>
            <a:ext cx="7109604" cy="991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78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AC7EBB-E33B-77E8-5D2E-41FF9BCC2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15185" r="40834" b="44993"/>
          <a:stretch/>
        </p:blipFill>
        <p:spPr>
          <a:xfrm>
            <a:off x="2274498" y="284243"/>
            <a:ext cx="13739004" cy="97185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906FC0-4B7C-3F55-6381-0DCE6E7AA9D8}"/>
              </a:ext>
            </a:extLst>
          </p:cNvPr>
          <p:cNvSpPr txBox="1"/>
          <p:nvPr/>
        </p:nvSpPr>
        <p:spPr>
          <a:xfrm rot="16200000">
            <a:off x="-4192306" y="2283087"/>
            <a:ext cx="10210801" cy="996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4000" dirty="0">
                <a:solidFill>
                  <a:srgbClr val="00B0F0"/>
                </a:solidFill>
                <a:latin typeface="Ramabhadra"/>
              </a:rPr>
              <a:t>Poster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67339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1C88D86-93E8-F9B9-45E2-B988BC1F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53994" r="40834" b="6297"/>
          <a:stretch/>
        </p:blipFill>
        <p:spPr>
          <a:xfrm>
            <a:off x="2286000" y="124199"/>
            <a:ext cx="14231788" cy="100386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C905B6-DCFA-B2E2-DE76-362481630B29}"/>
              </a:ext>
            </a:extLst>
          </p:cNvPr>
          <p:cNvSpPr txBox="1"/>
          <p:nvPr/>
        </p:nvSpPr>
        <p:spPr>
          <a:xfrm rot="16200000">
            <a:off x="-4192306" y="2283087"/>
            <a:ext cx="10210801" cy="996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7799"/>
              </a:lnSpc>
            </a:pPr>
            <a:r>
              <a:rPr lang="en-US" sz="4000" dirty="0">
                <a:solidFill>
                  <a:srgbClr val="00B0F0"/>
                </a:solidFill>
                <a:latin typeface="Ramabhadra"/>
              </a:rPr>
              <a:t>Poster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182769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 rot="-5400000">
            <a:off x="5845014" y="3165294"/>
            <a:ext cx="7519718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6499">
                <a:solidFill>
                  <a:srgbClr val="0BBF99"/>
                </a:solidFill>
                <a:latin typeface="Ramabhadra"/>
              </a:rPr>
              <a:t>Symptomology</a:t>
            </a:r>
          </a:p>
          <a:p>
            <a:pPr algn="l">
              <a:lnSpc>
                <a:spcPts val="7799"/>
              </a:lnSpc>
            </a:pPr>
            <a:endParaRPr lang="en-US" sz="6499">
              <a:solidFill>
                <a:srgbClr val="0BBF99"/>
              </a:solidFill>
              <a:latin typeface="Ramabhadr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9766" t="30622" r="8371" b="10718"/>
          <a:stretch>
            <a:fillRect/>
          </a:stretch>
        </p:blipFill>
        <p:spPr>
          <a:xfrm rot="-5400000">
            <a:off x="-2070308" y="2159482"/>
            <a:ext cx="5130526" cy="83751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1929</Words>
  <Application>Microsoft Office PowerPoint</Application>
  <PresentationFormat>Custom</PresentationFormat>
  <Paragraphs>214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Canva Sans</vt:lpstr>
      <vt:lpstr>Canva Sans Bold</vt:lpstr>
      <vt:lpstr>Ramabhadra</vt:lpstr>
      <vt:lpstr>Garet Bold</vt:lpstr>
      <vt:lpstr>Inter</vt:lpstr>
      <vt:lpstr>Arial</vt:lpstr>
      <vt:lpstr>Open Sans Light</vt:lpstr>
      <vt:lpstr>Barlow SemiCondensed Bold Bold</vt:lpstr>
      <vt:lpstr>Inter Bold</vt:lpstr>
      <vt:lpstr>Inter Italics</vt:lpstr>
      <vt:lpstr>Alegreya Bold</vt:lpstr>
      <vt:lpstr>Garet</vt:lpstr>
      <vt:lpstr>Aileron Heavy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Presentation</dc:title>
  <dc:creator>Marian Rosefield</dc:creator>
  <cp:lastModifiedBy>Marian Rosefield</cp:lastModifiedBy>
  <cp:revision>10</cp:revision>
  <dcterms:created xsi:type="dcterms:W3CDTF">2006-08-16T00:00:00Z</dcterms:created>
  <dcterms:modified xsi:type="dcterms:W3CDTF">2023-06-12T08:40:32Z</dcterms:modified>
  <dc:identifier>DAFXpfOximE</dc:identifier>
</cp:coreProperties>
</file>